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0287000" cx="18288000"/>
  <p:notesSz cx="6858000" cy="9144000"/>
  <p:embeddedFontLst>
    <p:embeddedFont>
      <p:font typeface="Inter"/>
      <p:bold r:id="rId24"/>
      <p:boldItalic r:id="rId25"/>
    </p:embeddedFont>
    <p:embeddedFont>
      <p:font typeface="NTR"/>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7" roundtripDataSignature="AMtx7mha8epyLSKWw2BONyzytR/g0g2Q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DB1D83-1E0B-4B54-8A55-0736A1652A85}">
  <a:tblStyle styleId="{CCDB1D83-1E0B-4B54-8A55-0736A1652A8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bold.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TR-regular.fntdata"/><Relationship Id="rId25" Type="http://schemas.openxmlformats.org/officeDocument/2006/relationships/font" Target="fonts/Inter-boldItalic.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 Id="rId4" Type="http://schemas.openxmlformats.org/officeDocument/2006/relationships/image" Target="../media/image1.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85" name="Google Shape;85;p1"/>
          <p:cNvGrpSpPr/>
          <p:nvPr/>
        </p:nvGrpSpPr>
        <p:grpSpPr>
          <a:xfrm>
            <a:off x="497815" y="313881"/>
            <a:ext cx="17292371" cy="9516643"/>
            <a:chOff x="0" y="-47625"/>
            <a:chExt cx="5775387" cy="3178413"/>
          </a:xfrm>
        </p:grpSpPr>
        <p:sp>
          <p:nvSpPr>
            <p:cNvPr id="86" name="Google Shape;86;p1"/>
            <p:cNvSpPr/>
            <p:nvPr/>
          </p:nvSpPr>
          <p:spPr>
            <a:xfrm>
              <a:off x="0" y="0"/>
              <a:ext cx="5775387" cy="3130788"/>
            </a:xfrm>
            <a:custGeom>
              <a:rect b="b" l="l" r="r" t="t"/>
              <a:pathLst>
                <a:path extrusionOk="0" h="3130788" w="5775387">
                  <a:moveTo>
                    <a:pt x="2686" y="0"/>
                  </a:moveTo>
                  <a:lnTo>
                    <a:pt x="5772701" y="0"/>
                  </a:lnTo>
                  <a:cubicBezTo>
                    <a:pt x="5774184" y="0"/>
                    <a:pt x="5775387" y="1203"/>
                    <a:pt x="5775387" y="2686"/>
                  </a:cubicBezTo>
                  <a:lnTo>
                    <a:pt x="5775387" y="3128102"/>
                  </a:lnTo>
                  <a:cubicBezTo>
                    <a:pt x="5775387" y="3129586"/>
                    <a:pt x="5774184" y="3130788"/>
                    <a:pt x="5772701" y="3130788"/>
                  </a:cubicBezTo>
                  <a:lnTo>
                    <a:pt x="2686" y="3130788"/>
                  </a:lnTo>
                  <a:cubicBezTo>
                    <a:pt x="1203" y="3130788"/>
                    <a:pt x="0" y="3129586"/>
                    <a:pt x="0" y="3128102"/>
                  </a:cubicBezTo>
                  <a:lnTo>
                    <a:pt x="0" y="2686"/>
                  </a:lnTo>
                  <a:cubicBezTo>
                    <a:pt x="0" y="1203"/>
                    <a:pt x="1203" y="0"/>
                    <a:pt x="2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txBox="1"/>
            <p:nvPr/>
          </p:nvSpPr>
          <p:spPr>
            <a:xfrm>
              <a:off x="0" y="-47625"/>
              <a:ext cx="5775387" cy="3178413"/>
            </a:xfrm>
            <a:prstGeom prst="rect">
              <a:avLst/>
            </a:prstGeom>
            <a:noFill/>
            <a:ln>
              <a:noFill/>
            </a:ln>
          </p:spPr>
          <p:txBody>
            <a:bodyPr anchorCtr="0" anchor="ctr" bIns="12500" lIns="12500" spcFirstLastPara="1" rIns="12500" wrap="square" tIns="12500">
              <a:noAutofit/>
            </a:bodyPr>
            <a:lstStyle/>
            <a:p>
              <a:pPr indent="0" lvl="0" marL="0" marR="0" rtl="0" algn="ctr">
                <a:lnSpc>
                  <a:spcPct val="140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
          <p:cNvSpPr txBox="1"/>
          <p:nvPr/>
        </p:nvSpPr>
        <p:spPr>
          <a:xfrm>
            <a:off x="1372547" y="1802960"/>
            <a:ext cx="15542905" cy="2489246"/>
          </a:xfrm>
          <a:prstGeom prst="rect">
            <a:avLst/>
          </a:prstGeom>
          <a:noFill/>
          <a:ln>
            <a:noFill/>
          </a:ln>
        </p:spPr>
        <p:txBody>
          <a:bodyPr anchorCtr="0" anchor="t" bIns="0" lIns="0" spcFirstLastPara="1" rIns="0" wrap="square" tIns="0">
            <a:spAutoFit/>
          </a:bodyPr>
          <a:lstStyle/>
          <a:p>
            <a:pPr indent="0" lvl="0" marL="0" marR="0" rtl="0" algn="ctr">
              <a:lnSpc>
                <a:spcPct val="94999"/>
              </a:lnSpc>
              <a:spcBef>
                <a:spcPts val="0"/>
              </a:spcBef>
              <a:spcAft>
                <a:spcPts val="0"/>
              </a:spcAft>
              <a:buNone/>
            </a:pPr>
            <a:r>
              <a:rPr b="0" i="0" lang="en-US" sz="9999" u="none" cap="none" strike="noStrike">
                <a:solidFill>
                  <a:srgbClr val="929459"/>
                </a:solidFill>
                <a:latin typeface="NTR"/>
                <a:ea typeface="NTR"/>
                <a:cs typeface="NTR"/>
                <a:sym typeface="NTR"/>
              </a:rPr>
              <a:t>SENTIMENT ANALYSIS USING RANDOM FOREST</a:t>
            </a:r>
            <a:endParaRPr/>
          </a:p>
        </p:txBody>
      </p:sp>
      <p:sp>
        <p:nvSpPr>
          <p:cNvPr id="89" name="Google Shape;89;p1"/>
          <p:cNvSpPr txBox="1"/>
          <p:nvPr/>
        </p:nvSpPr>
        <p:spPr>
          <a:xfrm>
            <a:off x="1185759" y="5875790"/>
            <a:ext cx="4837392" cy="3226437"/>
          </a:xfrm>
          <a:prstGeom prst="rect">
            <a:avLst/>
          </a:prstGeom>
          <a:noFill/>
          <a:ln>
            <a:noFill/>
          </a:ln>
        </p:spPr>
        <p:txBody>
          <a:bodyPr anchorCtr="0" anchor="t" bIns="0" lIns="0" spcFirstLastPara="1" rIns="0" wrap="square" tIns="0">
            <a:spAutoFit/>
          </a:bodyPr>
          <a:lstStyle/>
          <a:p>
            <a:pPr indent="0" lvl="0" marL="0" marR="0" rtl="0" algn="just">
              <a:lnSpc>
                <a:spcPct val="140012"/>
              </a:lnSpc>
              <a:spcBef>
                <a:spcPts val="0"/>
              </a:spcBef>
              <a:spcAft>
                <a:spcPts val="0"/>
              </a:spcAft>
              <a:buNone/>
            </a:pPr>
            <a:r>
              <a:rPr b="1" i="0" lang="en-US" sz="3099" u="none" cap="none" strike="noStrike">
                <a:solidFill>
                  <a:srgbClr val="545454"/>
                </a:solidFill>
                <a:latin typeface="Arial"/>
                <a:ea typeface="Arial"/>
                <a:cs typeface="Arial"/>
                <a:sym typeface="Arial"/>
              </a:rPr>
              <a:t>Pinak Dusane- 58 </a:t>
            </a:r>
            <a:endParaRPr/>
          </a:p>
          <a:p>
            <a:pPr indent="0" lvl="0" marL="0" marR="0" rtl="0" algn="just">
              <a:lnSpc>
                <a:spcPct val="140012"/>
              </a:lnSpc>
              <a:spcBef>
                <a:spcPts val="0"/>
              </a:spcBef>
              <a:spcAft>
                <a:spcPts val="0"/>
              </a:spcAft>
              <a:buNone/>
            </a:pPr>
            <a:r>
              <a:rPr b="1" i="0" lang="en-US" sz="3099" u="none" cap="none" strike="noStrike">
                <a:solidFill>
                  <a:srgbClr val="545454"/>
                </a:solidFill>
                <a:latin typeface="Arial"/>
                <a:ea typeface="Arial"/>
                <a:cs typeface="Arial"/>
                <a:sym typeface="Arial"/>
              </a:rPr>
              <a:t>Shashank Prabhat- 67 </a:t>
            </a:r>
            <a:endParaRPr/>
          </a:p>
          <a:p>
            <a:pPr indent="0" lvl="0" marL="0" marR="0" rtl="0" algn="just">
              <a:lnSpc>
                <a:spcPct val="140012"/>
              </a:lnSpc>
              <a:spcBef>
                <a:spcPts val="0"/>
              </a:spcBef>
              <a:spcAft>
                <a:spcPts val="0"/>
              </a:spcAft>
              <a:buNone/>
            </a:pPr>
            <a:r>
              <a:rPr b="1" i="0" lang="en-US" sz="3099" u="none" cap="none" strike="noStrike">
                <a:solidFill>
                  <a:srgbClr val="545454"/>
                </a:solidFill>
                <a:latin typeface="Arial"/>
                <a:ea typeface="Arial"/>
                <a:cs typeface="Arial"/>
                <a:sym typeface="Arial"/>
              </a:rPr>
              <a:t>Siddharth Somani- 73 </a:t>
            </a:r>
            <a:endParaRPr/>
          </a:p>
          <a:p>
            <a:pPr indent="0" lvl="0" marL="0" marR="0" rtl="0" algn="just">
              <a:lnSpc>
                <a:spcPct val="140012"/>
              </a:lnSpc>
              <a:spcBef>
                <a:spcPts val="0"/>
              </a:spcBef>
              <a:spcAft>
                <a:spcPts val="0"/>
              </a:spcAft>
              <a:buNone/>
            </a:pPr>
            <a:r>
              <a:rPr b="1" i="0" lang="en-US" sz="3099" u="none" cap="none" strike="noStrike">
                <a:solidFill>
                  <a:srgbClr val="545454"/>
                </a:solidFill>
                <a:latin typeface="Arial"/>
                <a:ea typeface="Arial"/>
                <a:cs typeface="Arial"/>
                <a:sym typeface="Arial"/>
              </a:rPr>
              <a:t>Shubhangi Chatterjee- 71 </a:t>
            </a:r>
            <a:endParaRPr/>
          </a:p>
          <a:p>
            <a:pPr indent="0" lvl="0" marL="0" marR="0" rtl="0" algn="just">
              <a:lnSpc>
                <a:spcPct val="140012"/>
              </a:lnSpc>
              <a:spcBef>
                <a:spcPts val="0"/>
              </a:spcBef>
              <a:spcAft>
                <a:spcPts val="0"/>
              </a:spcAft>
              <a:buNone/>
            </a:pPr>
            <a:r>
              <a:rPr b="1" i="0" lang="en-US" sz="3099" u="none" cap="none" strike="noStrike">
                <a:solidFill>
                  <a:srgbClr val="545454"/>
                </a:solidFill>
                <a:latin typeface="Arial"/>
                <a:ea typeface="Arial"/>
                <a:cs typeface="Arial"/>
                <a:sym typeface="Arial"/>
              </a:rPr>
              <a:t>Bhaumik Pandya- 44 </a:t>
            </a:r>
            <a:endParaRPr/>
          </a:p>
          <a:p>
            <a:pPr indent="0" lvl="0" marL="0" marR="0" rtl="0" algn="just">
              <a:lnSpc>
                <a:spcPct val="140012"/>
              </a:lnSpc>
              <a:spcBef>
                <a:spcPts val="0"/>
              </a:spcBef>
              <a:spcAft>
                <a:spcPts val="0"/>
              </a:spcAft>
              <a:buNone/>
            </a:pPr>
            <a:r>
              <a:rPr b="1" i="0" lang="en-US" sz="3099" u="none" cap="none" strike="noStrike">
                <a:solidFill>
                  <a:srgbClr val="545454"/>
                </a:solidFill>
                <a:latin typeface="Arial"/>
                <a:ea typeface="Arial"/>
                <a:cs typeface="Arial"/>
                <a:sym typeface="Arial"/>
              </a:rPr>
              <a:t>Shriya Verma- 69</a:t>
            </a:r>
            <a:endParaRPr/>
          </a:p>
        </p:txBody>
      </p:sp>
      <p:sp>
        <p:nvSpPr>
          <p:cNvPr id="90" name="Google Shape;90;p1"/>
          <p:cNvSpPr/>
          <p:nvPr/>
        </p:nvSpPr>
        <p:spPr>
          <a:xfrm>
            <a:off x="11694301" y="5143202"/>
            <a:ext cx="3178812" cy="3178812"/>
          </a:xfrm>
          <a:custGeom>
            <a:rect b="b" l="l" r="r" t="t"/>
            <a:pathLst>
              <a:path extrusionOk="0" h="3178812" w="3178812">
                <a:moveTo>
                  <a:pt x="0" y="0"/>
                </a:moveTo>
                <a:lnTo>
                  <a:pt x="3178812" y="0"/>
                </a:lnTo>
                <a:lnTo>
                  <a:pt x="3178812" y="3178813"/>
                </a:lnTo>
                <a:lnTo>
                  <a:pt x="0" y="3178813"/>
                </a:lnTo>
                <a:lnTo>
                  <a:pt x="0" y="0"/>
                </a:lnTo>
                <a:close/>
              </a:path>
            </a:pathLst>
          </a:custGeom>
          <a:blipFill rotWithShape="1">
            <a:blip r:embed="rId4">
              <a:alphaModFix/>
            </a:blip>
            <a:stretch>
              <a:fillRect b="0" l="0" r="0" t="0"/>
            </a:stretch>
          </a:blipFill>
          <a:ln>
            <a:noFill/>
          </a:ln>
        </p:spPr>
      </p:sp>
      <p:sp>
        <p:nvSpPr>
          <p:cNvPr id="91" name="Google Shape;91;p1"/>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5">
              <a:alphaModFix/>
            </a:blip>
            <a:stretch>
              <a:fillRect b="0" l="0" r="0" t="0"/>
            </a:stretch>
          </a:blipFill>
          <a:ln>
            <a:noFill/>
          </a:ln>
        </p:spPr>
      </p:sp>
      <p:sp>
        <p:nvSpPr>
          <p:cNvPr id="92" name="Google Shape;92;p1"/>
          <p:cNvSpPr/>
          <p:nvPr/>
        </p:nvSpPr>
        <p:spPr>
          <a:xfrm flipH="1">
            <a:off x="13749203" y="-3649845"/>
            <a:ext cx="8081965" cy="6583128"/>
          </a:xfrm>
          <a:custGeom>
            <a:rect b="b" l="l" r="r" t="t"/>
            <a:pathLst>
              <a:path extrusionOk="0" h="6583128" w="8081965">
                <a:moveTo>
                  <a:pt x="8081965" y="0"/>
                </a:moveTo>
                <a:lnTo>
                  <a:pt x="0" y="0"/>
                </a:lnTo>
                <a:lnTo>
                  <a:pt x="0" y="6583128"/>
                </a:lnTo>
                <a:lnTo>
                  <a:pt x="8081965" y="6583128"/>
                </a:lnTo>
                <a:lnTo>
                  <a:pt x="8081965" y="0"/>
                </a:lnTo>
                <a:close/>
              </a:path>
            </a:pathLst>
          </a:custGeom>
          <a:blipFill rotWithShape="1">
            <a:blip r:embed="rId5">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p:nvPr/>
        </p:nvSpPr>
        <p:spPr>
          <a:xfrm>
            <a:off x="1028700" y="1028700"/>
            <a:ext cx="15430500" cy="8679656"/>
          </a:xfrm>
          <a:custGeom>
            <a:rect b="b" l="l" r="r" t="t"/>
            <a:pathLst>
              <a:path extrusionOk="0" h="8679656" w="15430500">
                <a:moveTo>
                  <a:pt x="0" y="0"/>
                </a:moveTo>
                <a:lnTo>
                  <a:pt x="15430500" y="0"/>
                </a:lnTo>
                <a:lnTo>
                  <a:pt x="15430500" y="8679656"/>
                </a:lnTo>
                <a:lnTo>
                  <a:pt x="0" y="8679656"/>
                </a:lnTo>
                <a:lnTo>
                  <a:pt x="0" y="0"/>
                </a:lnTo>
                <a:close/>
              </a:path>
            </a:pathLst>
          </a:custGeom>
          <a:blipFill rotWithShape="1">
            <a:blip r:embed="rId3">
              <a:alphaModFix/>
            </a:blip>
            <a:stretch>
              <a:fillRect b="0" l="0" r="0" t="0"/>
            </a:stretch>
          </a:blipFill>
          <a:ln>
            <a:noFill/>
          </a:ln>
        </p:spPr>
      </p:sp>
      <p:sp>
        <p:nvSpPr>
          <p:cNvPr id="171" name="Google Shape;171;p10"/>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4">
              <a:alphaModFix/>
            </a:blip>
            <a:stretch>
              <a:fillRect b="0" l="0" r="0" t="0"/>
            </a:stretch>
          </a:blipFill>
          <a:ln>
            <a:noFill/>
          </a:ln>
        </p:spPr>
      </p:sp>
      <p:sp>
        <p:nvSpPr>
          <p:cNvPr id="172" name="Google Shape;172;p10"/>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4">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p:nvPr/>
        </p:nvSpPr>
        <p:spPr>
          <a:xfrm>
            <a:off x="2091864" y="1767968"/>
            <a:ext cx="9285658" cy="5649065"/>
          </a:xfrm>
          <a:custGeom>
            <a:rect b="b" l="l" r="r" t="t"/>
            <a:pathLst>
              <a:path extrusionOk="0" h="5649065" w="9285658">
                <a:moveTo>
                  <a:pt x="0" y="0"/>
                </a:moveTo>
                <a:lnTo>
                  <a:pt x="9285658" y="0"/>
                </a:lnTo>
                <a:lnTo>
                  <a:pt x="9285658" y="5649064"/>
                </a:lnTo>
                <a:lnTo>
                  <a:pt x="0" y="5649064"/>
                </a:lnTo>
                <a:lnTo>
                  <a:pt x="0" y="0"/>
                </a:lnTo>
                <a:close/>
              </a:path>
            </a:pathLst>
          </a:custGeom>
          <a:blipFill rotWithShape="1">
            <a:blip r:embed="rId3">
              <a:alphaModFix/>
            </a:blip>
            <a:stretch>
              <a:fillRect b="-17802" l="0" r="-75085" t="-44085"/>
            </a:stretch>
          </a:blipFill>
          <a:ln>
            <a:noFill/>
          </a:ln>
        </p:spPr>
      </p:sp>
      <p:sp>
        <p:nvSpPr>
          <p:cNvPr id="178" name="Google Shape;178;p11"/>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4">
              <a:alphaModFix/>
            </a:blip>
            <a:stretch>
              <a:fillRect b="0" l="0" r="0" t="0"/>
            </a:stretch>
          </a:blipFill>
          <a:ln>
            <a:noFill/>
          </a:ln>
        </p:spPr>
      </p:sp>
      <p:sp>
        <p:nvSpPr>
          <p:cNvPr id="179" name="Google Shape;179;p11"/>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4">
              <a:alphaModFix/>
            </a:blip>
            <a:stretch>
              <a:fillRect b="0" l="0" r="0" t="0"/>
            </a:stretch>
          </a:blipFill>
          <a:ln>
            <a:noFill/>
          </a:ln>
        </p:spPr>
      </p:sp>
      <p:sp>
        <p:nvSpPr>
          <p:cNvPr id="180" name="Google Shape;180;p11"/>
          <p:cNvSpPr/>
          <p:nvPr/>
        </p:nvSpPr>
        <p:spPr>
          <a:xfrm>
            <a:off x="11925711" y="2014242"/>
            <a:ext cx="5888133" cy="4558993"/>
          </a:xfrm>
          <a:custGeom>
            <a:rect b="b" l="l" r="r" t="t"/>
            <a:pathLst>
              <a:path extrusionOk="0" h="4558993" w="5888133">
                <a:moveTo>
                  <a:pt x="0" y="0"/>
                </a:moveTo>
                <a:lnTo>
                  <a:pt x="5888133" y="0"/>
                </a:lnTo>
                <a:lnTo>
                  <a:pt x="5888133" y="4558992"/>
                </a:lnTo>
                <a:lnTo>
                  <a:pt x="0" y="4558992"/>
                </a:lnTo>
                <a:lnTo>
                  <a:pt x="0" y="0"/>
                </a:lnTo>
                <a:close/>
              </a:path>
            </a:pathLst>
          </a:custGeom>
          <a:blipFill rotWithShape="1">
            <a:blip r:embed="rId5">
              <a:alphaModFix/>
            </a:blip>
            <a:stretch>
              <a:fillRect b="-39435" l="0" r="0" t="0"/>
            </a:stretch>
          </a:blipFill>
          <a:ln>
            <a:noFill/>
          </a:ln>
        </p:spPr>
      </p:sp>
      <p:sp>
        <p:nvSpPr>
          <p:cNvPr id="181" name="Google Shape;181;p11"/>
          <p:cNvSpPr txBox="1"/>
          <p:nvPr/>
        </p:nvSpPr>
        <p:spPr>
          <a:xfrm>
            <a:off x="4623124" y="657225"/>
            <a:ext cx="7840028" cy="1110743"/>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519" u="sng" cap="none" strike="noStrike">
                <a:solidFill>
                  <a:srgbClr val="000000"/>
                </a:solidFill>
                <a:latin typeface="Arial"/>
                <a:ea typeface="Arial"/>
                <a:cs typeface="Arial"/>
                <a:sym typeface="Arial"/>
              </a:rPr>
              <a:t>Summary Statistics</a:t>
            </a:r>
            <a:endParaRPr/>
          </a:p>
        </p:txBody>
      </p:sp>
      <p:sp>
        <p:nvSpPr>
          <p:cNvPr id="182" name="Google Shape;182;p11"/>
          <p:cNvSpPr txBox="1"/>
          <p:nvPr/>
        </p:nvSpPr>
        <p:spPr>
          <a:xfrm>
            <a:off x="698829" y="7369407"/>
            <a:ext cx="16890342" cy="2406728"/>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US" sz="2746" u="none" cap="none" strike="noStrike">
                <a:solidFill>
                  <a:srgbClr val="000000"/>
                </a:solidFill>
                <a:latin typeface="Arial"/>
                <a:ea typeface="Arial"/>
                <a:cs typeface="Arial"/>
                <a:sym typeface="Arial"/>
              </a:rPr>
              <a:t>It is a dataset of 3062 data points related to ratings, sentiment, subjectivity, and polarity.</a:t>
            </a:r>
            <a:endParaRPr/>
          </a:p>
          <a:p>
            <a:pPr indent="0" lvl="0" marL="0" marR="0" rtl="0" algn="ctr">
              <a:lnSpc>
                <a:spcPct val="140021"/>
              </a:lnSpc>
              <a:spcBef>
                <a:spcPts val="0"/>
              </a:spcBef>
              <a:spcAft>
                <a:spcPts val="0"/>
              </a:spcAft>
              <a:buNone/>
            </a:pPr>
            <a:r>
              <a:rPr b="0" i="0" lang="en-US" sz="2746" u="none" cap="none" strike="noStrike">
                <a:solidFill>
                  <a:srgbClr val="000000"/>
                </a:solidFill>
                <a:latin typeface="Arial"/>
                <a:ea typeface="Arial"/>
                <a:cs typeface="Arial"/>
                <a:sym typeface="Arial"/>
              </a:rPr>
              <a:t>The mean sentiment is 0.520901, which is closer to positive than negative sentiment.</a:t>
            </a:r>
            <a:endParaRPr/>
          </a:p>
          <a:p>
            <a:pPr indent="0" lvl="0" marL="0" marR="0" rtl="0" algn="ctr">
              <a:lnSpc>
                <a:spcPct val="140021"/>
              </a:lnSpc>
              <a:spcBef>
                <a:spcPts val="0"/>
              </a:spcBef>
              <a:spcAft>
                <a:spcPts val="0"/>
              </a:spcAft>
              <a:buNone/>
            </a:pPr>
            <a:r>
              <a:rPr b="0" i="0" lang="en-US" sz="2746" u="none" cap="none" strike="noStrike">
                <a:solidFill>
                  <a:srgbClr val="000000"/>
                </a:solidFill>
                <a:latin typeface="Arial"/>
                <a:ea typeface="Arial"/>
                <a:cs typeface="Arial"/>
                <a:sym typeface="Arial"/>
              </a:rPr>
              <a:t>The average subjectivity is 0.490497, indicating a moderate level of subjective content in the data.</a:t>
            </a:r>
            <a:endParaRPr/>
          </a:p>
          <a:p>
            <a:pPr indent="0" lvl="0" marL="0" marR="0" rtl="0" algn="ctr">
              <a:lnSpc>
                <a:spcPct val="140021"/>
              </a:lnSpc>
              <a:spcBef>
                <a:spcPts val="0"/>
              </a:spcBef>
              <a:spcAft>
                <a:spcPts val="0"/>
              </a:spcAft>
              <a:buNone/>
            </a:pPr>
            <a:r>
              <a:rPr b="0" i="0" lang="en-US" sz="2746" u="none" cap="none" strike="noStrike">
                <a:solidFill>
                  <a:srgbClr val="000000"/>
                </a:solidFill>
                <a:latin typeface="Arial"/>
                <a:ea typeface="Arial"/>
                <a:cs typeface="Arial"/>
                <a:sym typeface="Arial"/>
              </a:rPr>
              <a:t>The data suggests a dataset of product ratings with a generally positive sentiment, but with some variation in subjectivity and polarity.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p:nvPr/>
        </p:nvSpPr>
        <p:spPr>
          <a:xfrm>
            <a:off x="2181512" y="3246371"/>
            <a:ext cx="13924976" cy="5576884"/>
          </a:xfrm>
          <a:custGeom>
            <a:rect b="b" l="l" r="r" t="t"/>
            <a:pathLst>
              <a:path extrusionOk="0" h="5576884" w="13924976">
                <a:moveTo>
                  <a:pt x="0" y="0"/>
                </a:moveTo>
                <a:lnTo>
                  <a:pt x="13924976" y="0"/>
                </a:lnTo>
                <a:lnTo>
                  <a:pt x="13924976" y="5576884"/>
                </a:lnTo>
                <a:lnTo>
                  <a:pt x="0" y="5576884"/>
                </a:lnTo>
                <a:lnTo>
                  <a:pt x="0" y="0"/>
                </a:lnTo>
                <a:close/>
              </a:path>
            </a:pathLst>
          </a:custGeom>
          <a:blipFill rotWithShape="1">
            <a:blip r:embed="rId3">
              <a:alphaModFix/>
            </a:blip>
            <a:stretch>
              <a:fillRect b="-8171" l="-5290" r="0" t="-39704"/>
            </a:stretch>
          </a:blipFill>
          <a:ln>
            <a:noFill/>
          </a:ln>
        </p:spPr>
      </p:sp>
      <p:sp>
        <p:nvSpPr>
          <p:cNvPr id="188" name="Google Shape;188;p12"/>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4">
              <a:alphaModFix/>
            </a:blip>
            <a:stretch>
              <a:fillRect b="0" l="0" r="0" t="0"/>
            </a:stretch>
          </a:blipFill>
          <a:ln>
            <a:noFill/>
          </a:ln>
        </p:spPr>
      </p:sp>
      <p:sp>
        <p:nvSpPr>
          <p:cNvPr id="189" name="Google Shape;189;p12"/>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4">
              <a:alphaModFix/>
            </a:blip>
            <a:stretch>
              <a:fillRect b="0" l="0" r="0" t="0"/>
            </a:stretch>
          </a:blipFill>
          <a:ln>
            <a:noFill/>
          </a:ln>
        </p:spPr>
      </p:sp>
      <p:sp>
        <p:nvSpPr>
          <p:cNvPr id="190" name="Google Shape;190;p12"/>
          <p:cNvSpPr txBox="1"/>
          <p:nvPr/>
        </p:nvSpPr>
        <p:spPr>
          <a:xfrm>
            <a:off x="3246226" y="8612315"/>
            <a:ext cx="14499109" cy="12443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385" u="none" cap="none" strike="noStrike">
                <a:solidFill>
                  <a:srgbClr val="000000"/>
                </a:solidFill>
                <a:latin typeface="Arial"/>
                <a:ea typeface="Arial"/>
                <a:cs typeface="Arial"/>
                <a:sym typeface="Arial"/>
              </a:rPr>
              <a:t>The box plots show the distribution of subjectivity and polarity scores. Outliers, identified as points outside the whiskers, can significantly affect analysis. It's important to investigate and address outliers to ensure accurate and reliable conclusions.</a:t>
            </a:r>
            <a:endParaRPr/>
          </a:p>
        </p:txBody>
      </p:sp>
      <p:sp>
        <p:nvSpPr>
          <p:cNvPr id="191" name="Google Shape;191;p12"/>
          <p:cNvSpPr txBox="1"/>
          <p:nvPr/>
        </p:nvSpPr>
        <p:spPr>
          <a:xfrm>
            <a:off x="746891" y="904875"/>
            <a:ext cx="16230600" cy="2192247"/>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i="0" lang="en-US" sz="6319" u="sng" cap="none" strike="noStrike">
                <a:solidFill>
                  <a:srgbClr val="000000"/>
                </a:solidFill>
                <a:latin typeface="Arial"/>
                <a:ea typeface="Arial"/>
                <a:cs typeface="Arial"/>
                <a:sym typeface="Arial"/>
              </a:rPr>
              <a:t>Check for Outliers in Subjectivity &amp; Polarity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3"/>
          <p:cNvSpPr/>
          <p:nvPr/>
        </p:nvSpPr>
        <p:spPr>
          <a:xfrm>
            <a:off x="744096" y="-363160"/>
            <a:ext cx="14802287" cy="6243750"/>
          </a:xfrm>
          <a:custGeom>
            <a:rect b="b" l="l" r="r" t="t"/>
            <a:pathLst>
              <a:path extrusionOk="0" h="6243750" w="14802287">
                <a:moveTo>
                  <a:pt x="0" y="0"/>
                </a:moveTo>
                <a:lnTo>
                  <a:pt x="14802287" y="0"/>
                </a:lnTo>
                <a:lnTo>
                  <a:pt x="14802287" y="6243750"/>
                </a:lnTo>
                <a:lnTo>
                  <a:pt x="0" y="6243750"/>
                </a:lnTo>
                <a:lnTo>
                  <a:pt x="0" y="0"/>
                </a:lnTo>
                <a:close/>
              </a:path>
            </a:pathLst>
          </a:custGeom>
          <a:blipFill rotWithShape="1">
            <a:blip r:embed="rId3">
              <a:alphaModFix/>
            </a:blip>
            <a:stretch>
              <a:fillRect b="-3404" l="0" r="0" t="-29944"/>
            </a:stretch>
          </a:blipFill>
          <a:ln>
            <a:noFill/>
          </a:ln>
        </p:spPr>
      </p:sp>
      <p:sp>
        <p:nvSpPr>
          <p:cNvPr id="197" name="Google Shape;197;p13"/>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4">
              <a:alphaModFix/>
            </a:blip>
            <a:stretch>
              <a:fillRect b="0" l="0" r="0" t="0"/>
            </a:stretch>
          </a:blipFill>
          <a:ln>
            <a:noFill/>
          </a:ln>
        </p:spPr>
      </p:sp>
      <p:sp>
        <p:nvSpPr>
          <p:cNvPr id="198" name="Google Shape;198;p13"/>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4">
              <a:alphaModFix/>
            </a:blip>
            <a:stretch>
              <a:fillRect b="0" l="0" r="0" t="0"/>
            </a:stretch>
          </a:blipFill>
          <a:ln>
            <a:noFill/>
          </a:ln>
        </p:spPr>
      </p:sp>
      <p:sp>
        <p:nvSpPr>
          <p:cNvPr id="199" name="Google Shape;199;p13"/>
          <p:cNvSpPr txBox="1"/>
          <p:nvPr/>
        </p:nvSpPr>
        <p:spPr>
          <a:xfrm>
            <a:off x="1506543" y="5282523"/>
            <a:ext cx="8169272" cy="409446"/>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457" u="none" cap="none" strike="noStrike">
                <a:solidFill>
                  <a:srgbClr val="000000"/>
                </a:solidFill>
                <a:latin typeface="Arial"/>
                <a:ea typeface="Arial"/>
                <a:cs typeface="Arial"/>
                <a:sym typeface="Arial"/>
              </a:rPr>
              <a:t>Scatter Plot of Subjectivity vs. Polarity</a:t>
            </a:r>
            <a:endParaRPr/>
          </a:p>
        </p:txBody>
      </p:sp>
      <p:sp>
        <p:nvSpPr>
          <p:cNvPr id="200" name="Google Shape;200;p13"/>
          <p:cNvSpPr txBox="1"/>
          <p:nvPr/>
        </p:nvSpPr>
        <p:spPr>
          <a:xfrm>
            <a:off x="9891364" y="5233035"/>
            <a:ext cx="3465716" cy="458934"/>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2659" u="none" cap="none" strike="noStrike">
                <a:solidFill>
                  <a:srgbClr val="000000"/>
                </a:solidFill>
                <a:latin typeface="Arial"/>
                <a:ea typeface="Arial"/>
                <a:cs typeface="Arial"/>
                <a:sym typeface="Arial"/>
              </a:rPr>
              <a:t>Histogram of Polarity</a:t>
            </a:r>
            <a:endParaRPr/>
          </a:p>
        </p:txBody>
      </p:sp>
      <p:sp>
        <p:nvSpPr>
          <p:cNvPr id="201" name="Google Shape;201;p13"/>
          <p:cNvSpPr txBox="1"/>
          <p:nvPr/>
        </p:nvSpPr>
        <p:spPr>
          <a:xfrm>
            <a:off x="1028700" y="6075286"/>
            <a:ext cx="14295261" cy="1396834"/>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57" u="none" cap="none" strike="noStrike">
                <a:solidFill>
                  <a:srgbClr val="000000"/>
                </a:solidFill>
                <a:latin typeface="Arial"/>
                <a:ea typeface="Arial"/>
                <a:cs typeface="Arial"/>
                <a:sym typeface="Arial"/>
              </a:rPr>
              <a:t>Trend line: The red line indicates a positive correlation between subjectivity and polarity. This suggests that as the subjectivity of a review increases, its polarity (positive or negative sentiment) tends to also increase.</a:t>
            </a:r>
            <a:endParaRPr/>
          </a:p>
        </p:txBody>
      </p:sp>
      <p:sp>
        <p:nvSpPr>
          <p:cNvPr id="202" name="Google Shape;202;p13"/>
          <p:cNvSpPr txBox="1"/>
          <p:nvPr/>
        </p:nvSpPr>
        <p:spPr>
          <a:xfrm>
            <a:off x="1028700" y="7945642"/>
            <a:ext cx="16829743" cy="131265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520" u="none" cap="none" strike="noStrike">
                <a:solidFill>
                  <a:srgbClr val="000000"/>
                </a:solidFill>
                <a:latin typeface="Arial"/>
                <a:ea typeface="Arial"/>
                <a:cs typeface="Arial"/>
                <a:sym typeface="Arial"/>
              </a:rPr>
              <a:t>Shape: The distribution is skewed to the right, meaning there are more positive reviews than negative reviews. The peak of the distribution is around the 0.25-0.5 range, indicating that a majority of reviews have a slightly positive sentiment.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p:nvPr/>
        </p:nvSpPr>
        <p:spPr>
          <a:xfrm>
            <a:off x="2825517" y="3018718"/>
            <a:ext cx="12969762" cy="5440432"/>
          </a:xfrm>
          <a:custGeom>
            <a:rect b="b" l="l" r="r" t="t"/>
            <a:pathLst>
              <a:path extrusionOk="0" h="5440432" w="12969762">
                <a:moveTo>
                  <a:pt x="0" y="0"/>
                </a:moveTo>
                <a:lnTo>
                  <a:pt x="12969762" y="0"/>
                </a:lnTo>
                <a:lnTo>
                  <a:pt x="12969762" y="5440432"/>
                </a:lnTo>
                <a:lnTo>
                  <a:pt x="0" y="5440432"/>
                </a:lnTo>
                <a:lnTo>
                  <a:pt x="0" y="0"/>
                </a:lnTo>
                <a:close/>
              </a:path>
            </a:pathLst>
          </a:custGeom>
          <a:blipFill rotWithShape="1">
            <a:blip r:embed="rId3">
              <a:alphaModFix/>
            </a:blip>
            <a:stretch>
              <a:fillRect b="-2788" l="-6168" r="0" t="-39574"/>
            </a:stretch>
          </a:blipFill>
          <a:ln>
            <a:noFill/>
          </a:ln>
        </p:spPr>
      </p:sp>
      <p:sp>
        <p:nvSpPr>
          <p:cNvPr id="208" name="Google Shape;208;p14"/>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4">
              <a:alphaModFix/>
            </a:blip>
            <a:stretch>
              <a:fillRect b="0" l="0" r="0" t="0"/>
            </a:stretch>
          </a:blipFill>
          <a:ln>
            <a:noFill/>
          </a:ln>
        </p:spPr>
      </p:sp>
      <p:sp>
        <p:nvSpPr>
          <p:cNvPr id="209" name="Google Shape;209;p14"/>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4">
              <a:alphaModFix/>
            </a:blip>
            <a:stretch>
              <a:fillRect b="0" l="0" r="0" t="0"/>
            </a:stretch>
          </a:blipFill>
          <a:ln>
            <a:noFill/>
          </a:ln>
        </p:spPr>
      </p:sp>
      <p:sp>
        <p:nvSpPr>
          <p:cNvPr id="210" name="Google Shape;210;p14"/>
          <p:cNvSpPr txBox="1"/>
          <p:nvPr/>
        </p:nvSpPr>
        <p:spPr>
          <a:xfrm>
            <a:off x="-567362" y="805193"/>
            <a:ext cx="16230600" cy="174881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20" u="sng" cap="none" strike="noStrike">
                <a:solidFill>
                  <a:srgbClr val="000000"/>
                </a:solidFill>
                <a:latin typeface="Arial"/>
                <a:ea typeface="Arial"/>
                <a:cs typeface="Arial"/>
                <a:sym typeface="Arial"/>
              </a:rPr>
              <a:t>Covariance b/w Subjectivity and Polarity using Pearson’s Correlation</a:t>
            </a:r>
            <a:endParaRPr/>
          </a:p>
        </p:txBody>
      </p:sp>
      <p:sp>
        <p:nvSpPr>
          <p:cNvPr id="211" name="Google Shape;211;p14"/>
          <p:cNvSpPr txBox="1"/>
          <p:nvPr/>
        </p:nvSpPr>
        <p:spPr>
          <a:xfrm>
            <a:off x="1119494" y="7989019"/>
            <a:ext cx="17168506" cy="1417621"/>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4" u="none" cap="none" strike="noStrike">
                <a:solidFill>
                  <a:srgbClr val="000000"/>
                </a:solidFill>
                <a:latin typeface="Arial"/>
                <a:ea typeface="Arial"/>
                <a:cs typeface="Arial"/>
                <a:sym typeface="Arial"/>
              </a:rPr>
              <a:t>The code calculates the Pearson correlation coefficient and covariance between subjectivity and polarity. The results show a positive correlation of 0.489 and a covariance of 0.051, indicating a moderate positive relationship between the two variables.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5"/>
          <p:cNvSpPr/>
          <p:nvPr/>
        </p:nvSpPr>
        <p:spPr>
          <a:xfrm>
            <a:off x="8195834" y="1996403"/>
            <a:ext cx="9368838" cy="7506782"/>
          </a:xfrm>
          <a:custGeom>
            <a:rect b="b" l="l" r="r" t="t"/>
            <a:pathLst>
              <a:path extrusionOk="0" h="7506782" w="9368838">
                <a:moveTo>
                  <a:pt x="0" y="0"/>
                </a:moveTo>
                <a:lnTo>
                  <a:pt x="9368838" y="0"/>
                </a:lnTo>
                <a:lnTo>
                  <a:pt x="9368838" y="7506781"/>
                </a:lnTo>
                <a:lnTo>
                  <a:pt x="0" y="7506781"/>
                </a:lnTo>
                <a:lnTo>
                  <a:pt x="0" y="0"/>
                </a:lnTo>
                <a:close/>
              </a:path>
            </a:pathLst>
          </a:custGeom>
          <a:blipFill rotWithShape="1">
            <a:blip r:embed="rId3">
              <a:alphaModFix/>
            </a:blip>
            <a:stretch>
              <a:fillRect b="0" l="0" r="0" t="0"/>
            </a:stretch>
          </a:blipFill>
          <a:ln>
            <a:noFill/>
          </a:ln>
        </p:spPr>
      </p:sp>
      <p:sp>
        <p:nvSpPr>
          <p:cNvPr id="217" name="Google Shape;217;p15"/>
          <p:cNvSpPr txBox="1"/>
          <p:nvPr/>
        </p:nvSpPr>
        <p:spPr>
          <a:xfrm>
            <a:off x="1028723" y="904875"/>
            <a:ext cx="6450705" cy="115848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835" u="none" cap="none" strike="noStrike">
                <a:solidFill>
                  <a:srgbClr val="000000"/>
                </a:solidFill>
                <a:latin typeface="Arial"/>
                <a:ea typeface="Arial"/>
                <a:cs typeface="Arial"/>
                <a:sym typeface="Arial"/>
              </a:rPr>
              <a:t>Random Forest</a:t>
            </a:r>
            <a:endParaRPr/>
          </a:p>
        </p:txBody>
      </p:sp>
      <p:sp>
        <p:nvSpPr>
          <p:cNvPr id="218" name="Google Shape;218;p15"/>
          <p:cNvSpPr txBox="1"/>
          <p:nvPr/>
        </p:nvSpPr>
        <p:spPr>
          <a:xfrm>
            <a:off x="1115949" y="2401808"/>
            <a:ext cx="5788112" cy="66578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00000"/>
                </a:solidFill>
                <a:latin typeface="Arial"/>
                <a:ea typeface="Arial"/>
                <a:cs typeface="Arial"/>
                <a:sym typeface="Arial"/>
              </a:rPr>
              <a:t>The random forest model achieved an accuracy of 0.49, indicating moderate performance in classifying sentiment. The confusion matrix shows that the model correctly predicted 149 out of 303 positive instances and 154 out of 310 negative instances. The classification report further highlights balanced precision, recall, and F1-score across both classes, suggesting that the model is neither significantly biased towards one class nor heavily penalized by false positives or negatives. The top 10 most frequent words in the dataset include "phone," "iphone," "good," "battery," "camera," "apple," "product," "like," "amazon," and "new." These words likely play a significant role in determining the sentiment of the text.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p:nvPr/>
        </p:nvSpPr>
        <p:spPr>
          <a:xfrm>
            <a:off x="8638018" y="1744653"/>
            <a:ext cx="8621282" cy="7513647"/>
          </a:xfrm>
          <a:custGeom>
            <a:rect b="b" l="l" r="r" t="t"/>
            <a:pathLst>
              <a:path extrusionOk="0" h="7513647" w="8621282">
                <a:moveTo>
                  <a:pt x="0" y="0"/>
                </a:moveTo>
                <a:lnTo>
                  <a:pt x="8621282" y="0"/>
                </a:lnTo>
                <a:lnTo>
                  <a:pt x="8621282" y="7513647"/>
                </a:lnTo>
                <a:lnTo>
                  <a:pt x="0" y="7513647"/>
                </a:lnTo>
                <a:lnTo>
                  <a:pt x="0" y="0"/>
                </a:lnTo>
                <a:close/>
              </a:path>
            </a:pathLst>
          </a:custGeom>
          <a:blipFill rotWithShape="1">
            <a:blip r:embed="rId3">
              <a:alphaModFix/>
            </a:blip>
            <a:stretch>
              <a:fillRect b="0" l="0" r="0" t="0"/>
            </a:stretch>
          </a:blipFill>
          <a:ln>
            <a:noFill/>
          </a:ln>
        </p:spPr>
      </p:sp>
      <p:sp>
        <p:nvSpPr>
          <p:cNvPr id="224" name="Google Shape;224;p16"/>
          <p:cNvSpPr txBox="1"/>
          <p:nvPr/>
        </p:nvSpPr>
        <p:spPr>
          <a:xfrm>
            <a:off x="1028896" y="904875"/>
            <a:ext cx="6450360" cy="357923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835" u="none" cap="none" strike="noStrike">
                <a:solidFill>
                  <a:srgbClr val="000000"/>
                </a:solidFill>
                <a:latin typeface="Arial"/>
                <a:ea typeface="Arial"/>
                <a:cs typeface="Arial"/>
                <a:sym typeface="Arial"/>
              </a:rPr>
              <a:t>Random Forest</a:t>
            </a:r>
            <a:endParaRPr/>
          </a:p>
          <a:p>
            <a:pPr indent="0" lvl="0" marL="0" marR="0" rtl="0" algn="l">
              <a:lnSpc>
                <a:spcPct val="140000"/>
              </a:lnSpc>
              <a:spcBef>
                <a:spcPts val="0"/>
              </a:spcBef>
              <a:spcAft>
                <a:spcPts val="0"/>
              </a:spcAft>
              <a:buNone/>
            </a:pPr>
            <a:r>
              <a:rPr b="1" i="0" lang="en-US" sz="6835" u="none" cap="none" strike="noStrike">
                <a:solidFill>
                  <a:srgbClr val="000000"/>
                </a:solidFill>
                <a:latin typeface="Arial"/>
                <a:ea typeface="Arial"/>
                <a:cs typeface="Arial"/>
                <a:sym typeface="Arial"/>
              </a:rPr>
              <a:t>Sentiment</a:t>
            </a:r>
            <a:endParaRPr/>
          </a:p>
          <a:p>
            <a:pPr indent="0" lvl="0" marL="0" marR="0" rtl="0" algn="l">
              <a:lnSpc>
                <a:spcPct val="140000"/>
              </a:lnSpc>
              <a:spcBef>
                <a:spcPts val="0"/>
              </a:spcBef>
              <a:spcAft>
                <a:spcPts val="0"/>
              </a:spcAft>
              <a:buNone/>
            </a:pPr>
            <a:r>
              <a:rPr b="1" i="0" lang="en-US" sz="6835" u="none" cap="none" strike="noStrike">
                <a:solidFill>
                  <a:srgbClr val="000000"/>
                </a:solidFill>
                <a:latin typeface="Arial"/>
                <a:ea typeface="Arial"/>
                <a:cs typeface="Arial"/>
                <a:sym typeface="Arial"/>
              </a:rPr>
              <a:t>Distribution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7"/>
          <p:cNvSpPr/>
          <p:nvPr/>
        </p:nvSpPr>
        <p:spPr>
          <a:xfrm>
            <a:off x="1028700" y="2747655"/>
            <a:ext cx="5722722" cy="3167207"/>
          </a:xfrm>
          <a:custGeom>
            <a:rect b="b" l="l" r="r" t="t"/>
            <a:pathLst>
              <a:path extrusionOk="0" h="3167207" w="5722722">
                <a:moveTo>
                  <a:pt x="0" y="0"/>
                </a:moveTo>
                <a:lnTo>
                  <a:pt x="5722722" y="0"/>
                </a:lnTo>
                <a:lnTo>
                  <a:pt x="5722722" y="3167208"/>
                </a:lnTo>
                <a:lnTo>
                  <a:pt x="0" y="3167208"/>
                </a:lnTo>
                <a:lnTo>
                  <a:pt x="0" y="0"/>
                </a:lnTo>
                <a:close/>
              </a:path>
            </a:pathLst>
          </a:custGeom>
          <a:blipFill rotWithShape="1">
            <a:blip r:embed="rId3">
              <a:alphaModFix/>
            </a:blip>
            <a:stretch>
              <a:fillRect b="0" l="0" r="0" t="0"/>
            </a:stretch>
          </a:blipFill>
          <a:ln>
            <a:noFill/>
          </a:ln>
        </p:spPr>
      </p:sp>
      <p:sp>
        <p:nvSpPr>
          <p:cNvPr id="230" name="Google Shape;230;p17"/>
          <p:cNvSpPr/>
          <p:nvPr/>
        </p:nvSpPr>
        <p:spPr>
          <a:xfrm>
            <a:off x="6282737" y="6833327"/>
            <a:ext cx="5722526" cy="3092889"/>
          </a:xfrm>
          <a:custGeom>
            <a:rect b="b" l="l" r="r" t="t"/>
            <a:pathLst>
              <a:path extrusionOk="0" h="3092889" w="5722526">
                <a:moveTo>
                  <a:pt x="0" y="0"/>
                </a:moveTo>
                <a:lnTo>
                  <a:pt x="5722526" y="0"/>
                </a:lnTo>
                <a:lnTo>
                  <a:pt x="5722526" y="3092889"/>
                </a:lnTo>
                <a:lnTo>
                  <a:pt x="0" y="3092889"/>
                </a:lnTo>
                <a:lnTo>
                  <a:pt x="0" y="0"/>
                </a:lnTo>
                <a:close/>
              </a:path>
            </a:pathLst>
          </a:custGeom>
          <a:blipFill rotWithShape="1">
            <a:blip r:embed="rId4">
              <a:alphaModFix/>
            </a:blip>
            <a:stretch>
              <a:fillRect b="0" l="0" r="0" t="0"/>
            </a:stretch>
          </a:blipFill>
          <a:ln>
            <a:noFill/>
          </a:ln>
        </p:spPr>
      </p:sp>
      <p:sp>
        <p:nvSpPr>
          <p:cNvPr id="231" name="Google Shape;231;p17"/>
          <p:cNvSpPr/>
          <p:nvPr/>
        </p:nvSpPr>
        <p:spPr>
          <a:xfrm>
            <a:off x="11536774" y="2772276"/>
            <a:ext cx="5722526" cy="3142586"/>
          </a:xfrm>
          <a:custGeom>
            <a:rect b="b" l="l" r="r" t="t"/>
            <a:pathLst>
              <a:path extrusionOk="0" h="3142586" w="5722526">
                <a:moveTo>
                  <a:pt x="0" y="0"/>
                </a:moveTo>
                <a:lnTo>
                  <a:pt x="5722526" y="0"/>
                </a:lnTo>
                <a:lnTo>
                  <a:pt x="5722526" y="3142587"/>
                </a:lnTo>
                <a:lnTo>
                  <a:pt x="0" y="3142587"/>
                </a:lnTo>
                <a:lnTo>
                  <a:pt x="0" y="0"/>
                </a:lnTo>
                <a:close/>
              </a:path>
            </a:pathLst>
          </a:custGeom>
          <a:blipFill rotWithShape="1">
            <a:blip r:embed="rId5">
              <a:alphaModFix/>
            </a:blip>
            <a:stretch>
              <a:fillRect b="0" l="0" r="0" t="0"/>
            </a:stretch>
          </a:blipFill>
          <a:ln>
            <a:noFill/>
          </a:ln>
        </p:spPr>
      </p:sp>
      <p:sp>
        <p:nvSpPr>
          <p:cNvPr id="232" name="Google Shape;232;p17"/>
          <p:cNvSpPr txBox="1"/>
          <p:nvPr/>
        </p:nvSpPr>
        <p:spPr>
          <a:xfrm>
            <a:off x="1028896" y="904875"/>
            <a:ext cx="16018677" cy="1159881"/>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6835" u="sng" cap="none" strike="noStrike">
                <a:solidFill>
                  <a:srgbClr val="000000"/>
                </a:solidFill>
                <a:latin typeface="Arial"/>
                <a:ea typeface="Arial"/>
                <a:cs typeface="Arial"/>
                <a:sym typeface="Arial"/>
              </a:rPr>
              <a:t>Comparing with other models</a:t>
            </a:r>
            <a:endParaRPr/>
          </a:p>
        </p:txBody>
      </p:sp>
      <p:sp>
        <p:nvSpPr>
          <p:cNvPr id="233" name="Google Shape;233;p17"/>
          <p:cNvSpPr txBox="1"/>
          <p:nvPr/>
        </p:nvSpPr>
        <p:spPr>
          <a:xfrm>
            <a:off x="2133368" y="6152988"/>
            <a:ext cx="3208500" cy="523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rgbClr val="000000"/>
                </a:solidFill>
                <a:latin typeface="Arial"/>
                <a:ea typeface="Arial"/>
                <a:cs typeface="Arial"/>
                <a:sym typeface="Arial"/>
              </a:rPr>
              <a:t>Random Forest</a:t>
            </a:r>
            <a:endParaRPr u="sng"/>
          </a:p>
        </p:txBody>
      </p:sp>
      <p:sp>
        <p:nvSpPr>
          <p:cNvPr id="234" name="Google Shape;234;p17"/>
          <p:cNvSpPr txBox="1"/>
          <p:nvPr/>
        </p:nvSpPr>
        <p:spPr>
          <a:xfrm>
            <a:off x="8666336" y="6105045"/>
            <a:ext cx="955200" cy="523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rgbClr val="000000"/>
                </a:solidFill>
                <a:latin typeface="Arial"/>
                <a:ea typeface="Arial"/>
                <a:cs typeface="Arial"/>
                <a:sym typeface="Arial"/>
              </a:rPr>
              <a:t>SVM</a:t>
            </a:r>
            <a:endParaRPr u="sng"/>
          </a:p>
        </p:txBody>
      </p:sp>
      <p:sp>
        <p:nvSpPr>
          <p:cNvPr id="235" name="Google Shape;235;p17"/>
          <p:cNvSpPr txBox="1"/>
          <p:nvPr/>
        </p:nvSpPr>
        <p:spPr>
          <a:xfrm>
            <a:off x="12150798" y="6153000"/>
            <a:ext cx="5334600" cy="523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sng" cap="none" strike="noStrike">
                <a:solidFill>
                  <a:srgbClr val="000000"/>
                </a:solidFill>
                <a:latin typeface="Arial"/>
                <a:ea typeface="Arial"/>
                <a:cs typeface="Arial"/>
                <a:sym typeface="Arial"/>
              </a:rPr>
              <a:t>Logistic Regression</a:t>
            </a: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graphicFrame>
        <p:nvGraphicFramePr>
          <p:cNvPr id="97" name="Google Shape;97;p2"/>
          <p:cNvGraphicFramePr/>
          <p:nvPr/>
        </p:nvGraphicFramePr>
        <p:xfrm>
          <a:off x="2828475" y="2446229"/>
          <a:ext cx="3000000" cy="3000000"/>
        </p:xfrm>
        <a:graphic>
          <a:graphicData uri="http://schemas.openxmlformats.org/drawingml/2006/table">
            <a:tbl>
              <a:tblPr>
                <a:noFill/>
                <a:tableStyleId>{CCDB1D83-1E0B-4B54-8A55-0736A1652A85}</a:tableStyleId>
              </a:tblPr>
              <a:tblGrid>
                <a:gridCol w="4265975"/>
                <a:gridCol w="9103400"/>
              </a:tblGrid>
              <a:tr h="976875">
                <a:tc>
                  <a:txBody>
                    <a:bodyPr/>
                    <a:lstStyle/>
                    <a:p>
                      <a:pPr indent="0" lvl="0" marL="0" marR="0" rtl="0" algn="ctr">
                        <a:lnSpc>
                          <a:spcPct val="140015"/>
                        </a:lnSpc>
                        <a:spcBef>
                          <a:spcPts val="0"/>
                        </a:spcBef>
                        <a:spcAft>
                          <a:spcPts val="0"/>
                        </a:spcAft>
                        <a:buNone/>
                      </a:pPr>
                      <a:r>
                        <a:rPr b="1" lang="en-US" sz="2519" u="none" cap="none" strike="noStrike">
                          <a:solidFill>
                            <a:srgbClr val="000000"/>
                          </a:solidFill>
                          <a:latin typeface="Inter"/>
                          <a:ea typeface="Inter"/>
                          <a:cs typeface="Inter"/>
                          <a:sym typeface="Inter"/>
                        </a:rPr>
                        <a:t>Name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5"/>
                        </a:lnSpc>
                        <a:spcBef>
                          <a:spcPts val="0"/>
                        </a:spcBef>
                        <a:spcAft>
                          <a:spcPts val="0"/>
                        </a:spcAft>
                        <a:buNone/>
                      </a:pPr>
                      <a:r>
                        <a:rPr b="1" lang="en-US" sz="2519" u="none" cap="none" strike="noStrike">
                          <a:solidFill>
                            <a:srgbClr val="000000"/>
                          </a:solidFill>
                          <a:latin typeface="Inter"/>
                          <a:ea typeface="Inter"/>
                          <a:cs typeface="Inter"/>
                          <a:sym typeface="Inter"/>
                        </a:rPr>
                        <a:t>GitHub Account Link</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09850">
                <a:tc>
                  <a:txBody>
                    <a:bodyPr/>
                    <a:lstStyle/>
                    <a:p>
                      <a:pPr indent="0" lvl="0" marL="0" marR="0" rtl="0" algn="ctr">
                        <a:lnSpc>
                          <a:spcPct val="140018"/>
                        </a:lnSpc>
                        <a:spcBef>
                          <a:spcPts val="0"/>
                        </a:spcBef>
                        <a:spcAft>
                          <a:spcPts val="0"/>
                        </a:spcAft>
                        <a:buNone/>
                      </a:pPr>
                      <a:r>
                        <a:rPr lang="en-US" sz="2219" u="none" cap="none" strike="noStrike">
                          <a:solidFill>
                            <a:srgbClr val="000000"/>
                          </a:solidFill>
                          <a:latin typeface="Inter"/>
                          <a:ea typeface="Inter"/>
                          <a:cs typeface="Inter"/>
                          <a:sym typeface="Inter"/>
                        </a:rPr>
                        <a:t>Shashank Prabhat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3"/>
                        </a:lnSpc>
                        <a:spcBef>
                          <a:spcPts val="0"/>
                        </a:spcBef>
                        <a:spcAft>
                          <a:spcPts val="0"/>
                        </a:spcAft>
                        <a:buNone/>
                      </a:pPr>
                      <a:r>
                        <a:rPr lang="en-US" sz="1719" u="none" cap="none" strike="noStrike">
                          <a:solidFill>
                            <a:srgbClr val="000000"/>
                          </a:solidFill>
                          <a:latin typeface="Inter"/>
                          <a:ea typeface="Inter"/>
                          <a:cs typeface="Inter"/>
                          <a:sym typeface="Inter"/>
                        </a:rPr>
                        <a:t>https://github.com/Shashank-Analytics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88475">
                <a:tc>
                  <a:txBody>
                    <a:bodyPr/>
                    <a:lstStyle/>
                    <a:p>
                      <a:pPr indent="0" lvl="0" marL="0" marR="0" rtl="0" algn="ctr">
                        <a:lnSpc>
                          <a:spcPct val="140018"/>
                        </a:lnSpc>
                        <a:spcBef>
                          <a:spcPts val="0"/>
                        </a:spcBef>
                        <a:spcAft>
                          <a:spcPts val="0"/>
                        </a:spcAft>
                        <a:buNone/>
                      </a:pPr>
                      <a:r>
                        <a:rPr lang="en-US" sz="2219" u="none" cap="none" strike="noStrike">
                          <a:solidFill>
                            <a:srgbClr val="000000"/>
                          </a:solidFill>
                          <a:latin typeface="Inter"/>
                          <a:ea typeface="Inter"/>
                          <a:cs typeface="Inter"/>
                          <a:sym typeface="Inter"/>
                        </a:rPr>
                        <a:t>Pinak Dusane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3"/>
                        </a:lnSpc>
                        <a:spcBef>
                          <a:spcPts val="0"/>
                        </a:spcBef>
                        <a:spcAft>
                          <a:spcPts val="0"/>
                        </a:spcAft>
                        <a:buNone/>
                      </a:pPr>
                      <a:r>
                        <a:rPr lang="en-US" sz="1719" u="none" cap="none" strike="noStrike">
                          <a:solidFill>
                            <a:srgbClr val="000000"/>
                          </a:solidFill>
                          <a:latin typeface="Inter"/>
                          <a:ea typeface="Inter"/>
                          <a:cs typeface="Inter"/>
                          <a:sym typeface="Inter"/>
                        </a:rPr>
                        <a:t>https://github.com/icantcodeman2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8075">
                <a:tc>
                  <a:txBody>
                    <a:bodyPr/>
                    <a:lstStyle/>
                    <a:p>
                      <a:pPr indent="0" lvl="0" marL="0" marR="0" rtl="0" algn="ctr">
                        <a:lnSpc>
                          <a:spcPct val="140018"/>
                        </a:lnSpc>
                        <a:spcBef>
                          <a:spcPts val="0"/>
                        </a:spcBef>
                        <a:spcAft>
                          <a:spcPts val="0"/>
                        </a:spcAft>
                        <a:buNone/>
                      </a:pPr>
                      <a:r>
                        <a:rPr lang="en-US" sz="2219" u="none" cap="none" strike="noStrike">
                          <a:solidFill>
                            <a:srgbClr val="000000"/>
                          </a:solidFill>
                          <a:latin typeface="Inter"/>
                          <a:ea typeface="Inter"/>
                          <a:cs typeface="Inter"/>
                          <a:sym typeface="Inter"/>
                        </a:rPr>
                        <a:t>Siddharth Somani</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3"/>
                        </a:lnSpc>
                        <a:spcBef>
                          <a:spcPts val="0"/>
                        </a:spcBef>
                        <a:spcAft>
                          <a:spcPts val="0"/>
                        </a:spcAft>
                        <a:buNone/>
                      </a:pPr>
                      <a:r>
                        <a:rPr lang="en-US" sz="1719" u="none" cap="none" strike="noStrike">
                          <a:solidFill>
                            <a:srgbClr val="000000"/>
                          </a:solidFill>
                          <a:latin typeface="Inter"/>
                          <a:ea typeface="Inter"/>
                          <a:cs typeface="Inter"/>
                          <a:sym typeface="Inter"/>
                        </a:rPr>
                        <a:t>https://github.com/sidsom-13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39575">
                <a:tc>
                  <a:txBody>
                    <a:bodyPr/>
                    <a:lstStyle/>
                    <a:p>
                      <a:pPr indent="0" lvl="0" marL="0" marR="0" rtl="0" algn="ctr">
                        <a:lnSpc>
                          <a:spcPct val="140018"/>
                        </a:lnSpc>
                        <a:spcBef>
                          <a:spcPts val="0"/>
                        </a:spcBef>
                        <a:spcAft>
                          <a:spcPts val="0"/>
                        </a:spcAft>
                        <a:buNone/>
                      </a:pPr>
                      <a:r>
                        <a:rPr lang="en-US" sz="2219" u="none" cap="none" strike="noStrike">
                          <a:solidFill>
                            <a:srgbClr val="000000"/>
                          </a:solidFill>
                          <a:latin typeface="Inter"/>
                          <a:ea typeface="Inter"/>
                          <a:cs typeface="Inter"/>
                          <a:sym typeface="Inter"/>
                        </a:rPr>
                        <a:t>Shubhangi Chatterjee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3"/>
                        </a:lnSpc>
                        <a:spcBef>
                          <a:spcPts val="0"/>
                        </a:spcBef>
                        <a:spcAft>
                          <a:spcPts val="0"/>
                        </a:spcAft>
                        <a:buNone/>
                      </a:pPr>
                      <a:r>
                        <a:rPr lang="en-US" sz="1719" u="none" cap="none" strike="noStrike">
                          <a:solidFill>
                            <a:srgbClr val="000000"/>
                          </a:solidFill>
                          <a:latin typeface="Inter"/>
                          <a:ea typeface="Inter"/>
                          <a:cs typeface="Inter"/>
                          <a:sym typeface="Inter"/>
                        </a:rPr>
                        <a:t>https://github.com/shubhangichatterjee27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66350">
                <a:tc>
                  <a:txBody>
                    <a:bodyPr/>
                    <a:lstStyle/>
                    <a:p>
                      <a:pPr indent="0" lvl="0" marL="0" marR="0" rtl="0" algn="ctr">
                        <a:lnSpc>
                          <a:spcPct val="140018"/>
                        </a:lnSpc>
                        <a:spcBef>
                          <a:spcPts val="0"/>
                        </a:spcBef>
                        <a:spcAft>
                          <a:spcPts val="0"/>
                        </a:spcAft>
                        <a:buNone/>
                      </a:pPr>
                      <a:r>
                        <a:rPr lang="en-US" sz="2219" u="none" cap="none" strike="noStrike">
                          <a:solidFill>
                            <a:srgbClr val="000000"/>
                          </a:solidFill>
                          <a:latin typeface="Inter"/>
                          <a:ea typeface="Inter"/>
                          <a:cs typeface="Inter"/>
                          <a:sym typeface="Inter"/>
                        </a:rPr>
                        <a:t>Bhaumik Pandya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3"/>
                        </a:lnSpc>
                        <a:spcBef>
                          <a:spcPts val="0"/>
                        </a:spcBef>
                        <a:spcAft>
                          <a:spcPts val="0"/>
                        </a:spcAft>
                        <a:buNone/>
                      </a:pPr>
                      <a:r>
                        <a:rPr lang="en-US" sz="1719" u="none" cap="none" strike="noStrike">
                          <a:solidFill>
                            <a:srgbClr val="000000"/>
                          </a:solidFill>
                          <a:latin typeface="Inter"/>
                          <a:ea typeface="Inter"/>
                          <a:cs typeface="Inter"/>
                          <a:sym typeface="Inter"/>
                        </a:rPr>
                        <a:t>https://github.com/bhaumik-pandya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66350">
                <a:tc>
                  <a:txBody>
                    <a:bodyPr/>
                    <a:lstStyle/>
                    <a:p>
                      <a:pPr indent="0" lvl="0" marL="0" marR="0" rtl="0" algn="ctr">
                        <a:lnSpc>
                          <a:spcPct val="140018"/>
                        </a:lnSpc>
                        <a:spcBef>
                          <a:spcPts val="0"/>
                        </a:spcBef>
                        <a:spcAft>
                          <a:spcPts val="0"/>
                        </a:spcAft>
                        <a:buNone/>
                      </a:pPr>
                      <a:r>
                        <a:rPr lang="en-US" sz="2219" u="none" cap="none" strike="noStrike">
                          <a:solidFill>
                            <a:srgbClr val="000000"/>
                          </a:solidFill>
                          <a:latin typeface="Inter"/>
                          <a:ea typeface="Inter"/>
                          <a:cs typeface="Inter"/>
                          <a:sym typeface="Inter"/>
                        </a:rPr>
                        <a:t>Shriya Verma</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23"/>
                        </a:lnSpc>
                        <a:spcBef>
                          <a:spcPts val="0"/>
                        </a:spcBef>
                        <a:spcAft>
                          <a:spcPts val="0"/>
                        </a:spcAft>
                        <a:buNone/>
                      </a:pPr>
                      <a:r>
                        <a:rPr lang="en-US" sz="1719" u="none" cap="none" strike="noStrike">
                          <a:solidFill>
                            <a:srgbClr val="000000"/>
                          </a:solidFill>
                          <a:latin typeface="Inter"/>
                          <a:ea typeface="Inter"/>
                          <a:cs typeface="Inter"/>
                          <a:sym typeface="Inter"/>
                        </a:rPr>
                        <a:t>https://github.com/shriyaverma01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98" name="Google Shape;98;p2"/>
          <p:cNvSpPr txBox="1"/>
          <p:nvPr/>
        </p:nvSpPr>
        <p:spPr>
          <a:xfrm>
            <a:off x="6264533" y="677467"/>
            <a:ext cx="5758934" cy="1226313"/>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7219" u="sng" cap="none" strike="noStrike">
                <a:solidFill>
                  <a:srgbClr val="000000"/>
                </a:solidFill>
                <a:latin typeface="Arial"/>
                <a:ea typeface="Arial"/>
                <a:cs typeface="Arial"/>
                <a:sym typeface="Arial"/>
              </a:rPr>
              <a:t>GitHub Links</a:t>
            </a:r>
            <a:endParaRPr/>
          </a:p>
        </p:txBody>
      </p:sp>
      <p:sp>
        <p:nvSpPr>
          <p:cNvPr id="99" name="Google Shape;99;p2"/>
          <p:cNvSpPr txBox="1"/>
          <p:nvPr/>
        </p:nvSpPr>
        <p:spPr>
          <a:xfrm>
            <a:off x="0" y="92403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https://colab.research.google.com/drive/10NkH4AIBkH52wZsy0HvUxJaI1e-xzz-l?usp=sharing#scrollTo=8_f8jCwm1a8d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3">
              <a:alphaModFix/>
            </a:blip>
            <a:stretch>
              <a:fillRect b="0" l="0" r="0" t="0"/>
            </a:stretch>
          </a:blipFill>
          <a:ln>
            <a:noFill/>
          </a:ln>
        </p:spPr>
      </p:sp>
      <p:sp>
        <p:nvSpPr>
          <p:cNvPr id="105" name="Google Shape;105;p3"/>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3">
              <a:alphaModFix/>
            </a:blip>
            <a:stretch>
              <a:fillRect b="0" l="0" r="0" t="0"/>
            </a:stretch>
          </a:blipFill>
          <a:ln>
            <a:noFill/>
          </a:ln>
        </p:spPr>
      </p:sp>
      <p:sp>
        <p:nvSpPr>
          <p:cNvPr id="106" name="Google Shape;106;p3"/>
          <p:cNvSpPr/>
          <p:nvPr/>
        </p:nvSpPr>
        <p:spPr>
          <a:xfrm>
            <a:off x="4130319" y="296776"/>
            <a:ext cx="1460165" cy="1460165"/>
          </a:xfrm>
          <a:custGeom>
            <a:rect b="b" l="l" r="r" t="t"/>
            <a:pathLst>
              <a:path extrusionOk="0" h="1460165" w="1460165">
                <a:moveTo>
                  <a:pt x="0" y="0"/>
                </a:moveTo>
                <a:lnTo>
                  <a:pt x="1460166" y="0"/>
                </a:lnTo>
                <a:lnTo>
                  <a:pt x="1460166" y="1460165"/>
                </a:lnTo>
                <a:lnTo>
                  <a:pt x="0" y="1460165"/>
                </a:lnTo>
                <a:lnTo>
                  <a:pt x="0" y="0"/>
                </a:lnTo>
                <a:close/>
              </a:path>
            </a:pathLst>
          </a:custGeom>
          <a:blipFill rotWithShape="1">
            <a:blip r:embed="rId4">
              <a:alphaModFix/>
            </a:blip>
            <a:stretch>
              <a:fillRect b="0" l="0" r="0" t="0"/>
            </a:stretch>
          </a:blipFill>
          <a:ln>
            <a:noFill/>
          </a:ln>
        </p:spPr>
      </p:sp>
      <p:sp>
        <p:nvSpPr>
          <p:cNvPr id="107" name="Google Shape;107;p3"/>
          <p:cNvSpPr/>
          <p:nvPr/>
        </p:nvSpPr>
        <p:spPr>
          <a:xfrm>
            <a:off x="1693661" y="2105847"/>
            <a:ext cx="14900679" cy="1803341"/>
          </a:xfrm>
          <a:custGeom>
            <a:rect b="b" l="l" r="r" t="t"/>
            <a:pathLst>
              <a:path extrusionOk="0" h="1803341" w="14900679">
                <a:moveTo>
                  <a:pt x="0" y="0"/>
                </a:moveTo>
                <a:lnTo>
                  <a:pt x="14900678" y="0"/>
                </a:lnTo>
                <a:lnTo>
                  <a:pt x="14900678" y="1803341"/>
                </a:lnTo>
                <a:lnTo>
                  <a:pt x="0" y="1803341"/>
                </a:lnTo>
                <a:lnTo>
                  <a:pt x="0" y="0"/>
                </a:lnTo>
                <a:close/>
              </a:path>
            </a:pathLst>
          </a:custGeom>
          <a:blipFill rotWithShape="1">
            <a:blip r:embed="rId5">
              <a:alphaModFix/>
            </a:blip>
            <a:stretch>
              <a:fillRect b="-263860" l="0" r="0" t="-10027"/>
            </a:stretch>
          </a:blipFill>
          <a:ln>
            <a:noFill/>
          </a:ln>
        </p:spPr>
      </p:sp>
      <p:sp>
        <p:nvSpPr>
          <p:cNvPr id="108" name="Google Shape;108;p3"/>
          <p:cNvSpPr txBox="1"/>
          <p:nvPr/>
        </p:nvSpPr>
        <p:spPr>
          <a:xfrm>
            <a:off x="5590485" y="409575"/>
            <a:ext cx="6031023" cy="111076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519" u="sng" cap="none" strike="noStrike">
                <a:solidFill>
                  <a:srgbClr val="000000"/>
                </a:solidFill>
                <a:latin typeface="Arial"/>
                <a:ea typeface="Arial"/>
                <a:cs typeface="Arial"/>
                <a:sym typeface="Arial"/>
              </a:rPr>
              <a:t>Introduction</a:t>
            </a:r>
            <a:endParaRPr/>
          </a:p>
        </p:txBody>
      </p:sp>
      <p:sp>
        <p:nvSpPr>
          <p:cNvPr id="109" name="Google Shape;109;p3"/>
          <p:cNvSpPr txBox="1"/>
          <p:nvPr/>
        </p:nvSpPr>
        <p:spPr>
          <a:xfrm>
            <a:off x="1693661" y="5159134"/>
            <a:ext cx="6125100" cy="3288600"/>
          </a:xfrm>
          <a:prstGeom prst="rect">
            <a:avLst/>
          </a:prstGeom>
          <a:noFill/>
          <a:ln>
            <a:noFill/>
          </a:ln>
        </p:spPr>
        <p:txBody>
          <a:bodyPr anchorCtr="0" anchor="t" bIns="0" lIns="0" spcFirstLastPara="1" rIns="0" wrap="square" tIns="0">
            <a:spAutoFit/>
          </a:bodyPr>
          <a:lstStyle/>
          <a:p>
            <a:pPr indent="-288332" lvl="1" marL="576664" marR="0" rtl="0" algn="l">
              <a:lnSpc>
                <a:spcPct val="140037"/>
              </a:lnSpc>
              <a:spcBef>
                <a:spcPts val="0"/>
              </a:spcBef>
              <a:spcAft>
                <a:spcPts val="0"/>
              </a:spcAft>
              <a:buClr>
                <a:srgbClr val="000000"/>
              </a:buClr>
              <a:buSzPts val="2670"/>
              <a:buFont typeface="Arial"/>
              <a:buChar char="•"/>
            </a:pPr>
            <a:r>
              <a:rPr b="1" i="0" lang="en-US" sz="2670" u="sng" cap="none" strike="noStrike">
                <a:solidFill>
                  <a:srgbClr val="000000"/>
                </a:solidFill>
                <a:latin typeface="Arial"/>
                <a:ea typeface="Arial"/>
                <a:cs typeface="Arial"/>
                <a:sym typeface="Arial"/>
              </a:rPr>
              <a:t>Type:</a:t>
            </a:r>
            <a:r>
              <a:rPr b="1" i="0" lang="en-US" sz="2670" u="none" cap="none" strike="noStrike">
                <a:solidFill>
                  <a:srgbClr val="000000"/>
                </a:solidFill>
                <a:latin typeface="Arial"/>
                <a:ea typeface="Arial"/>
                <a:cs typeface="Arial"/>
                <a:sym typeface="Arial"/>
              </a:rPr>
              <a:t> </a:t>
            </a:r>
            <a:r>
              <a:rPr b="0" i="0" lang="en-US" sz="2670" u="none" cap="none" strike="noStrike">
                <a:solidFill>
                  <a:srgbClr val="000000"/>
                </a:solidFill>
                <a:latin typeface="Arial"/>
                <a:ea typeface="Arial"/>
                <a:cs typeface="Arial"/>
                <a:sym typeface="Arial"/>
              </a:rPr>
              <a:t>Textual data (e.g., product reviews, social media comments)</a:t>
            </a:r>
            <a:endParaRPr/>
          </a:p>
          <a:p>
            <a:pPr indent="-288331" lvl="1" marL="576663" marR="0" rtl="0" algn="l">
              <a:lnSpc>
                <a:spcPct val="140037"/>
              </a:lnSpc>
              <a:spcBef>
                <a:spcPts val="0"/>
              </a:spcBef>
              <a:spcAft>
                <a:spcPts val="0"/>
              </a:spcAft>
              <a:buClr>
                <a:srgbClr val="000000"/>
              </a:buClr>
              <a:buSzPts val="2670"/>
              <a:buFont typeface="Arial"/>
              <a:buChar char="•"/>
            </a:pPr>
            <a:r>
              <a:rPr b="1" i="0" lang="en-US" sz="2670" u="sng" cap="none" strike="noStrike">
                <a:solidFill>
                  <a:srgbClr val="000000"/>
                </a:solidFill>
                <a:latin typeface="Arial"/>
                <a:ea typeface="Arial"/>
                <a:cs typeface="Arial"/>
                <a:sym typeface="Arial"/>
              </a:rPr>
              <a:t>Size:</a:t>
            </a:r>
            <a:r>
              <a:rPr b="1" i="0" lang="en-US" sz="2670" u="none" cap="none" strike="noStrike">
                <a:solidFill>
                  <a:srgbClr val="000000"/>
                </a:solidFill>
                <a:latin typeface="Arial"/>
                <a:ea typeface="Arial"/>
                <a:cs typeface="Arial"/>
                <a:sym typeface="Arial"/>
              </a:rPr>
              <a:t> </a:t>
            </a:r>
            <a:r>
              <a:rPr b="0" i="0" lang="en-US" sz="2670" u="none" cap="none" strike="noStrike">
                <a:solidFill>
                  <a:srgbClr val="000000"/>
                </a:solidFill>
                <a:latin typeface="Arial"/>
                <a:ea typeface="Arial"/>
                <a:cs typeface="Arial"/>
                <a:sym typeface="Arial"/>
              </a:rPr>
              <a:t>Extensive collection (varies by source)</a:t>
            </a:r>
            <a:endParaRPr/>
          </a:p>
          <a:p>
            <a:pPr indent="-288332" lvl="1" marL="576664" marR="0" rtl="0" algn="l">
              <a:lnSpc>
                <a:spcPct val="140037"/>
              </a:lnSpc>
              <a:spcBef>
                <a:spcPts val="0"/>
              </a:spcBef>
              <a:spcAft>
                <a:spcPts val="0"/>
              </a:spcAft>
              <a:buClr>
                <a:srgbClr val="000000"/>
              </a:buClr>
              <a:buSzPts val="2670"/>
              <a:buFont typeface="Arial"/>
              <a:buChar char="•"/>
            </a:pPr>
            <a:r>
              <a:rPr b="1" i="0" lang="en-US" sz="2670" u="sng" cap="none" strike="noStrike">
                <a:solidFill>
                  <a:srgbClr val="000000"/>
                </a:solidFill>
                <a:latin typeface="Arial"/>
                <a:ea typeface="Arial"/>
                <a:cs typeface="Arial"/>
                <a:sym typeface="Arial"/>
              </a:rPr>
              <a:t>Source:</a:t>
            </a:r>
            <a:r>
              <a:rPr b="1" i="0" lang="en-US" sz="2670" u="none" cap="none" strike="noStrike">
                <a:solidFill>
                  <a:srgbClr val="000000"/>
                </a:solidFill>
                <a:latin typeface="Arial"/>
                <a:ea typeface="Arial"/>
                <a:cs typeface="Arial"/>
                <a:sym typeface="Arial"/>
              </a:rPr>
              <a:t> </a:t>
            </a:r>
            <a:r>
              <a:rPr b="0" i="0" lang="en-US" sz="2670" u="none" cap="none" strike="noStrike">
                <a:solidFill>
                  <a:srgbClr val="000000"/>
                </a:solidFill>
                <a:latin typeface="Arial"/>
                <a:ea typeface="Arial"/>
                <a:cs typeface="Arial"/>
                <a:sym typeface="Arial"/>
              </a:rPr>
              <a:t>Platforms like Amazon, Yelp, Twitter, etc.</a:t>
            </a:r>
            <a:endParaRPr/>
          </a:p>
        </p:txBody>
      </p:sp>
      <p:sp>
        <p:nvSpPr>
          <p:cNvPr id="110" name="Google Shape;110;p3"/>
          <p:cNvSpPr txBox="1"/>
          <p:nvPr/>
        </p:nvSpPr>
        <p:spPr>
          <a:xfrm>
            <a:off x="8015350" y="4185426"/>
            <a:ext cx="9785400" cy="531090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300" u="sng" cap="none" strike="noStrike">
                <a:solidFill>
                  <a:srgbClr val="000000"/>
                </a:solidFill>
                <a:latin typeface="Arial"/>
                <a:ea typeface="Arial"/>
                <a:cs typeface="Arial"/>
                <a:sym typeface="Arial"/>
              </a:rPr>
              <a:t>Project Objectives</a:t>
            </a:r>
            <a:endParaRPr sz="2300"/>
          </a:p>
          <a:p>
            <a:pPr indent="-257238" lvl="1" marL="539749" marR="0" rtl="0" algn="l">
              <a:lnSpc>
                <a:spcPct val="140016"/>
              </a:lnSpc>
              <a:spcBef>
                <a:spcPts val="0"/>
              </a:spcBef>
              <a:spcAft>
                <a:spcPts val="0"/>
              </a:spcAft>
              <a:buClr>
                <a:srgbClr val="000000"/>
              </a:buClr>
              <a:buSzPts val="2300"/>
              <a:buFont typeface="Arial"/>
              <a:buChar char="•"/>
            </a:pPr>
            <a:r>
              <a:rPr b="1" i="0" lang="en-US" sz="2300" u="sng" cap="none" strike="noStrike">
                <a:solidFill>
                  <a:srgbClr val="000000"/>
                </a:solidFill>
                <a:latin typeface="Arial"/>
                <a:ea typeface="Arial"/>
                <a:cs typeface="Arial"/>
                <a:sym typeface="Arial"/>
              </a:rPr>
              <a:t>Conduct Text Analytics:</a:t>
            </a:r>
            <a:r>
              <a:rPr b="1"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Utilize Random Forest for sentiment classification.</a:t>
            </a:r>
            <a:endParaRPr sz="2300"/>
          </a:p>
          <a:p>
            <a:pPr indent="-257238" lvl="1" marL="539749" marR="0" rtl="0" algn="l">
              <a:lnSpc>
                <a:spcPct val="140016"/>
              </a:lnSpc>
              <a:spcBef>
                <a:spcPts val="0"/>
              </a:spcBef>
              <a:spcAft>
                <a:spcPts val="0"/>
              </a:spcAft>
              <a:buClr>
                <a:srgbClr val="000000"/>
              </a:buClr>
              <a:buSzPts val="2300"/>
              <a:buFont typeface="Arial"/>
              <a:buChar char="•"/>
            </a:pPr>
            <a:r>
              <a:rPr b="1" i="0" lang="en-US" sz="2300" u="sng" cap="none" strike="noStrike">
                <a:solidFill>
                  <a:srgbClr val="000000"/>
                </a:solidFill>
                <a:latin typeface="Arial"/>
                <a:ea typeface="Arial"/>
                <a:cs typeface="Arial"/>
                <a:sym typeface="Arial"/>
              </a:rPr>
              <a:t>Key Steps:</a:t>
            </a:r>
            <a:endParaRPr sz="2300"/>
          </a:p>
          <a:p>
            <a:pPr indent="-257238" lvl="1" marL="539749" marR="0" rtl="0" algn="l">
              <a:lnSpc>
                <a:spcPct val="140016"/>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Data Preprocessing: Clean, tokenize, and normalize text.</a:t>
            </a:r>
            <a:endParaRPr sz="2300"/>
          </a:p>
          <a:p>
            <a:pPr indent="-257238" lvl="1" marL="539749" marR="0" rtl="0" algn="l">
              <a:lnSpc>
                <a:spcPct val="140016"/>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Feature Extraction: Convert text into numerical format (e.g., TF-IDF, embeddings).</a:t>
            </a:r>
            <a:endParaRPr sz="2300"/>
          </a:p>
          <a:p>
            <a:pPr indent="-257238" lvl="1" marL="539749" marR="0" rtl="0" algn="l">
              <a:lnSpc>
                <a:spcPct val="140016"/>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Model Training: Implement Random Forest to build a robust classifier.</a:t>
            </a:r>
            <a:endParaRPr sz="2300"/>
          </a:p>
          <a:p>
            <a:pPr indent="-257238" lvl="1" marL="539749" marR="0" rtl="0" algn="l">
              <a:lnSpc>
                <a:spcPct val="140016"/>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Model Evaluation/</a:t>
            </a:r>
            <a:r>
              <a:rPr lang="en-US" sz="2300"/>
              <a:t>Comparison</a:t>
            </a:r>
            <a:r>
              <a:rPr b="0" i="0" lang="en-US" sz="2300" u="none" cap="none" strike="noStrike">
                <a:solidFill>
                  <a:srgbClr val="000000"/>
                </a:solidFill>
                <a:latin typeface="Arial"/>
                <a:ea typeface="Arial"/>
                <a:cs typeface="Arial"/>
                <a:sym typeface="Arial"/>
              </a:rPr>
              <a:t>: Assess accuracy and interpret feature importance.</a:t>
            </a:r>
            <a:endParaRPr sz="2300"/>
          </a:p>
          <a:p>
            <a:pPr indent="0" lvl="0" marL="914400" marR="0" rtl="0" algn="l">
              <a:lnSpc>
                <a:spcPct val="140016"/>
              </a:lnSpc>
              <a:spcBef>
                <a:spcPts val="0"/>
              </a:spcBef>
              <a:spcAft>
                <a:spcPts val="0"/>
              </a:spcAft>
              <a:buNone/>
            </a:pPr>
            <a:r>
              <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3">
              <a:alphaModFix/>
            </a:blip>
            <a:stretch>
              <a:fillRect b="0" l="0" r="0" t="0"/>
            </a:stretch>
          </a:blipFill>
          <a:ln>
            <a:noFill/>
          </a:ln>
        </p:spPr>
      </p:sp>
      <p:sp>
        <p:nvSpPr>
          <p:cNvPr id="116" name="Google Shape;116;p4"/>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3">
              <a:alphaModFix/>
            </a:blip>
            <a:stretch>
              <a:fillRect b="0" l="0" r="0" t="0"/>
            </a:stretch>
          </a:blipFill>
          <a:ln>
            <a:noFill/>
          </a:ln>
        </p:spPr>
      </p:sp>
      <p:sp>
        <p:nvSpPr>
          <p:cNvPr id="117" name="Google Shape;117;p4"/>
          <p:cNvSpPr/>
          <p:nvPr/>
        </p:nvSpPr>
        <p:spPr>
          <a:xfrm>
            <a:off x="4130319" y="296776"/>
            <a:ext cx="1460165" cy="1460165"/>
          </a:xfrm>
          <a:custGeom>
            <a:rect b="b" l="l" r="r" t="t"/>
            <a:pathLst>
              <a:path extrusionOk="0" h="1460165" w="1460165">
                <a:moveTo>
                  <a:pt x="0" y="0"/>
                </a:moveTo>
                <a:lnTo>
                  <a:pt x="1460166" y="0"/>
                </a:lnTo>
                <a:lnTo>
                  <a:pt x="1460166" y="1460165"/>
                </a:lnTo>
                <a:lnTo>
                  <a:pt x="0" y="1460165"/>
                </a:lnTo>
                <a:lnTo>
                  <a:pt x="0" y="0"/>
                </a:lnTo>
                <a:close/>
              </a:path>
            </a:pathLst>
          </a:custGeom>
          <a:blipFill rotWithShape="1">
            <a:blip r:embed="rId4">
              <a:alphaModFix/>
            </a:blip>
            <a:stretch>
              <a:fillRect b="0" l="0" r="0" t="0"/>
            </a:stretch>
          </a:blipFill>
          <a:ln>
            <a:noFill/>
          </a:ln>
        </p:spPr>
      </p:sp>
      <p:sp>
        <p:nvSpPr>
          <p:cNvPr id="118" name="Google Shape;118;p4"/>
          <p:cNvSpPr/>
          <p:nvPr/>
        </p:nvSpPr>
        <p:spPr>
          <a:xfrm>
            <a:off x="1693661" y="2105847"/>
            <a:ext cx="14900679" cy="1803341"/>
          </a:xfrm>
          <a:custGeom>
            <a:rect b="b" l="l" r="r" t="t"/>
            <a:pathLst>
              <a:path extrusionOk="0" h="1803341" w="14900679">
                <a:moveTo>
                  <a:pt x="0" y="0"/>
                </a:moveTo>
                <a:lnTo>
                  <a:pt x="14900678" y="0"/>
                </a:lnTo>
                <a:lnTo>
                  <a:pt x="14900678" y="1803341"/>
                </a:lnTo>
                <a:lnTo>
                  <a:pt x="0" y="1803341"/>
                </a:lnTo>
                <a:lnTo>
                  <a:pt x="0" y="0"/>
                </a:lnTo>
                <a:close/>
              </a:path>
            </a:pathLst>
          </a:custGeom>
          <a:blipFill rotWithShape="1">
            <a:blip r:embed="rId5">
              <a:alphaModFix/>
            </a:blip>
            <a:stretch>
              <a:fillRect b="-263860" l="0" r="0" t="-10027"/>
            </a:stretch>
          </a:blipFill>
          <a:ln>
            <a:noFill/>
          </a:ln>
        </p:spPr>
      </p:sp>
      <p:sp>
        <p:nvSpPr>
          <p:cNvPr id="119" name="Google Shape;119;p4"/>
          <p:cNvSpPr/>
          <p:nvPr/>
        </p:nvSpPr>
        <p:spPr>
          <a:xfrm>
            <a:off x="1837101" y="4190782"/>
            <a:ext cx="14613797" cy="5067518"/>
          </a:xfrm>
          <a:custGeom>
            <a:rect b="b" l="l" r="r" t="t"/>
            <a:pathLst>
              <a:path extrusionOk="0" h="5067518" w="14613797">
                <a:moveTo>
                  <a:pt x="0" y="0"/>
                </a:moveTo>
                <a:lnTo>
                  <a:pt x="14613798" y="0"/>
                </a:lnTo>
                <a:lnTo>
                  <a:pt x="14613798" y="5067518"/>
                </a:lnTo>
                <a:lnTo>
                  <a:pt x="0" y="5067518"/>
                </a:lnTo>
                <a:lnTo>
                  <a:pt x="0" y="0"/>
                </a:lnTo>
                <a:close/>
              </a:path>
            </a:pathLst>
          </a:custGeom>
          <a:blipFill rotWithShape="1">
            <a:blip r:embed="rId6">
              <a:alphaModFix/>
            </a:blip>
            <a:stretch>
              <a:fillRect b="0" l="0" r="0" t="0"/>
            </a:stretch>
          </a:blipFill>
          <a:ln>
            <a:noFill/>
          </a:ln>
        </p:spPr>
      </p:sp>
      <p:sp>
        <p:nvSpPr>
          <p:cNvPr id="120" name="Google Shape;120;p4"/>
          <p:cNvSpPr txBox="1"/>
          <p:nvPr/>
        </p:nvSpPr>
        <p:spPr>
          <a:xfrm>
            <a:off x="5590485" y="409575"/>
            <a:ext cx="6031023" cy="111076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519" u="sng" cap="none" strike="noStrike">
                <a:solidFill>
                  <a:srgbClr val="000000"/>
                </a:solidFill>
                <a:latin typeface="Arial"/>
                <a:ea typeface="Arial"/>
                <a:cs typeface="Arial"/>
                <a:sym typeface="Arial"/>
              </a:rP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3">
              <a:alphaModFix/>
            </a:blip>
            <a:stretch>
              <a:fillRect b="0" l="0" r="0" t="0"/>
            </a:stretch>
          </a:blipFill>
          <a:ln>
            <a:noFill/>
          </a:ln>
        </p:spPr>
      </p:sp>
      <p:sp>
        <p:nvSpPr>
          <p:cNvPr id="126" name="Google Shape;126;p5"/>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3">
              <a:alphaModFix/>
            </a:blip>
            <a:stretch>
              <a:fillRect b="0" l="0" r="0" t="0"/>
            </a:stretch>
          </a:blipFill>
          <a:ln>
            <a:noFill/>
          </a:ln>
        </p:spPr>
      </p:sp>
      <p:sp>
        <p:nvSpPr>
          <p:cNvPr id="127" name="Google Shape;127;p5"/>
          <p:cNvSpPr/>
          <p:nvPr/>
        </p:nvSpPr>
        <p:spPr>
          <a:xfrm>
            <a:off x="10261878" y="3837228"/>
            <a:ext cx="6997422" cy="3443350"/>
          </a:xfrm>
          <a:custGeom>
            <a:rect b="b" l="l" r="r" t="t"/>
            <a:pathLst>
              <a:path extrusionOk="0" h="3443350" w="6997422">
                <a:moveTo>
                  <a:pt x="0" y="0"/>
                </a:moveTo>
                <a:lnTo>
                  <a:pt x="6997422" y="0"/>
                </a:lnTo>
                <a:lnTo>
                  <a:pt x="6997422" y="3443350"/>
                </a:lnTo>
                <a:lnTo>
                  <a:pt x="0" y="3443350"/>
                </a:lnTo>
                <a:lnTo>
                  <a:pt x="0" y="0"/>
                </a:lnTo>
                <a:close/>
              </a:path>
            </a:pathLst>
          </a:custGeom>
          <a:blipFill rotWithShape="1">
            <a:blip r:embed="rId4">
              <a:alphaModFix/>
            </a:blip>
            <a:stretch>
              <a:fillRect b="0" l="-8649" r="-13224" t="0"/>
            </a:stretch>
          </a:blipFill>
          <a:ln>
            <a:noFill/>
          </a:ln>
        </p:spPr>
      </p:sp>
      <p:sp>
        <p:nvSpPr>
          <p:cNvPr id="128" name="Google Shape;128;p5"/>
          <p:cNvSpPr txBox="1"/>
          <p:nvPr/>
        </p:nvSpPr>
        <p:spPr>
          <a:xfrm>
            <a:off x="1028700" y="2801222"/>
            <a:ext cx="8603575" cy="5763259"/>
          </a:xfrm>
          <a:prstGeom prst="rect">
            <a:avLst/>
          </a:prstGeom>
          <a:noFill/>
          <a:ln>
            <a:noFill/>
          </a:ln>
        </p:spPr>
        <p:txBody>
          <a:bodyPr anchorCtr="0" anchor="t" bIns="0" lIns="0" spcFirstLastPara="1" rIns="0" wrap="square" tIns="0">
            <a:spAutoFit/>
          </a:bodyPr>
          <a:lstStyle/>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Data Collection </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Normalization</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Tokenization</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Stop Words Removal</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Lemmatization/Stemming</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Feature Extraction</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Data Splitting</a:t>
            </a:r>
            <a:endParaRPr/>
          </a:p>
          <a:p>
            <a:pPr indent="-442597" lvl="1" marL="885195" marR="0" rtl="0" algn="just">
              <a:lnSpc>
                <a:spcPct val="140000"/>
              </a:lnSpc>
              <a:spcBef>
                <a:spcPts val="0"/>
              </a:spcBef>
              <a:spcAft>
                <a:spcPts val="0"/>
              </a:spcAft>
              <a:buClr>
                <a:srgbClr val="000000"/>
              </a:buClr>
              <a:buSzPts val="4100"/>
              <a:buFont typeface="Arial"/>
              <a:buChar char="•"/>
            </a:pPr>
            <a:r>
              <a:rPr b="0" i="0" lang="en-US" sz="4100" u="none" cap="none" strike="noStrike">
                <a:solidFill>
                  <a:srgbClr val="000000"/>
                </a:solidFill>
                <a:latin typeface="Arial"/>
                <a:ea typeface="Arial"/>
                <a:cs typeface="Arial"/>
                <a:sym typeface="Arial"/>
              </a:rPr>
              <a:t>Model Training and Evaluation </a:t>
            </a:r>
            <a:endParaRPr/>
          </a:p>
        </p:txBody>
      </p:sp>
      <p:sp>
        <p:nvSpPr>
          <p:cNvPr id="129" name="Google Shape;129;p5"/>
          <p:cNvSpPr txBox="1"/>
          <p:nvPr/>
        </p:nvSpPr>
        <p:spPr>
          <a:xfrm>
            <a:off x="1386144" y="904875"/>
            <a:ext cx="11972330" cy="1110743"/>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519" u="sng" cap="none" strike="noStrike">
                <a:solidFill>
                  <a:srgbClr val="000000"/>
                </a:solidFill>
                <a:latin typeface="Arial"/>
                <a:ea typeface="Arial"/>
                <a:cs typeface="Arial"/>
                <a:sym typeface="Arial"/>
              </a:rPr>
              <a:t>Data Cleaning and Processing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3">
              <a:alphaModFix/>
            </a:blip>
            <a:stretch>
              <a:fillRect b="0" l="0" r="0" t="0"/>
            </a:stretch>
          </a:blipFill>
          <a:ln>
            <a:noFill/>
          </a:ln>
        </p:spPr>
      </p:sp>
      <p:sp>
        <p:nvSpPr>
          <p:cNvPr id="135" name="Google Shape;135;p6"/>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3">
              <a:alphaModFix/>
            </a:blip>
            <a:stretch>
              <a:fillRect b="0" l="0" r="0" t="0"/>
            </a:stretch>
          </a:blipFill>
          <a:ln>
            <a:noFill/>
          </a:ln>
        </p:spPr>
      </p:sp>
      <p:sp>
        <p:nvSpPr>
          <p:cNvPr id="136" name="Google Shape;136;p6"/>
          <p:cNvSpPr/>
          <p:nvPr/>
        </p:nvSpPr>
        <p:spPr>
          <a:xfrm>
            <a:off x="1028700" y="2887489"/>
            <a:ext cx="11926700" cy="4063501"/>
          </a:xfrm>
          <a:custGeom>
            <a:rect b="b" l="l" r="r" t="t"/>
            <a:pathLst>
              <a:path extrusionOk="0" h="4063501" w="11926700">
                <a:moveTo>
                  <a:pt x="0" y="0"/>
                </a:moveTo>
                <a:lnTo>
                  <a:pt x="11926700" y="0"/>
                </a:lnTo>
                <a:lnTo>
                  <a:pt x="11926700" y="4063501"/>
                </a:lnTo>
                <a:lnTo>
                  <a:pt x="0" y="4063501"/>
                </a:lnTo>
                <a:lnTo>
                  <a:pt x="0" y="0"/>
                </a:lnTo>
                <a:close/>
              </a:path>
            </a:pathLst>
          </a:custGeom>
          <a:blipFill rotWithShape="1">
            <a:blip r:embed="rId4">
              <a:alphaModFix/>
            </a:blip>
            <a:stretch>
              <a:fillRect b="0" l="0" r="-3242" t="0"/>
            </a:stretch>
          </a:blipFill>
          <a:ln>
            <a:noFill/>
          </a:ln>
        </p:spPr>
      </p:sp>
      <p:sp>
        <p:nvSpPr>
          <p:cNvPr id="137" name="Google Shape;137;p6"/>
          <p:cNvSpPr/>
          <p:nvPr/>
        </p:nvSpPr>
        <p:spPr>
          <a:xfrm>
            <a:off x="12955400" y="6950990"/>
            <a:ext cx="4826242" cy="2812529"/>
          </a:xfrm>
          <a:custGeom>
            <a:rect b="b" l="l" r="r" t="t"/>
            <a:pathLst>
              <a:path extrusionOk="0" h="2812529" w="4826242">
                <a:moveTo>
                  <a:pt x="0" y="0"/>
                </a:moveTo>
                <a:lnTo>
                  <a:pt x="4826242" y="0"/>
                </a:lnTo>
                <a:lnTo>
                  <a:pt x="4826242" y="2812529"/>
                </a:lnTo>
                <a:lnTo>
                  <a:pt x="0" y="2812529"/>
                </a:lnTo>
                <a:lnTo>
                  <a:pt x="0" y="0"/>
                </a:lnTo>
                <a:close/>
              </a:path>
            </a:pathLst>
          </a:custGeom>
          <a:blipFill rotWithShape="1">
            <a:blip r:embed="rId5">
              <a:alphaModFix/>
            </a:blip>
            <a:stretch>
              <a:fillRect b="0" l="-407" r="-406" t="0"/>
            </a:stretch>
          </a:blipFill>
          <a:ln>
            <a:noFill/>
          </a:ln>
        </p:spPr>
      </p:sp>
      <p:sp>
        <p:nvSpPr>
          <p:cNvPr id="138" name="Google Shape;138;p6"/>
          <p:cNvSpPr/>
          <p:nvPr/>
        </p:nvSpPr>
        <p:spPr>
          <a:xfrm>
            <a:off x="12955400" y="1791623"/>
            <a:ext cx="4953540" cy="4953540"/>
          </a:xfrm>
          <a:custGeom>
            <a:rect b="b" l="l" r="r" t="t"/>
            <a:pathLst>
              <a:path extrusionOk="0" h="4953540" w="4953540">
                <a:moveTo>
                  <a:pt x="0" y="0"/>
                </a:moveTo>
                <a:lnTo>
                  <a:pt x="4953541" y="0"/>
                </a:lnTo>
                <a:lnTo>
                  <a:pt x="4953541" y="4953540"/>
                </a:lnTo>
                <a:lnTo>
                  <a:pt x="0" y="4953540"/>
                </a:lnTo>
                <a:lnTo>
                  <a:pt x="0" y="0"/>
                </a:lnTo>
                <a:close/>
              </a:path>
            </a:pathLst>
          </a:custGeom>
          <a:blipFill rotWithShape="1">
            <a:blip r:embed="rId6">
              <a:alphaModFix/>
            </a:blip>
            <a:stretch>
              <a:fillRect b="0" l="0" r="0" t="0"/>
            </a:stretch>
          </a:blipFill>
          <a:ln>
            <a:noFill/>
          </a:ln>
        </p:spPr>
      </p:sp>
      <p:sp>
        <p:nvSpPr>
          <p:cNvPr id="139" name="Google Shape;139;p6"/>
          <p:cNvSpPr txBox="1"/>
          <p:nvPr/>
        </p:nvSpPr>
        <p:spPr>
          <a:xfrm>
            <a:off x="5014093" y="895350"/>
            <a:ext cx="7476309" cy="1177767"/>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i="0" lang="en-US" sz="6881" u="sng" cap="none" strike="noStrike">
                <a:solidFill>
                  <a:srgbClr val="1E1E1E"/>
                </a:solidFill>
                <a:latin typeface="Arial"/>
                <a:ea typeface="Arial"/>
                <a:cs typeface="Arial"/>
                <a:sym typeface="Arial"/>
              </a:rPr>
              <a:t>Data Importing</a:t>
            </a:r>
            <a:r>
              <a:rPr b="1" i="0" lang="en-US" sz="6881" u="sng" cap="none" strike="noStrike">
                <a:solidFill>
                  <a:srgbClr val="FFFFFF"/>
                </a:solidFill>
                <a:latin typeface="Arial"/>
                <a:ea typeface="Arial"/>
                <a:cs typeface="Arial"/>
                <a:sym typeface="Arial"/>
              </a:rPr>
              <a:t>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p:nvPr/>
        </p:nvSpPr>
        <p:spPr>
          <a:xfrm>
            <a:off x="1028700" y="6103538"/>
            <a:ext cx="16230600" cy="2624526"/>
          </a:xfrm>
          <a:custGeom>
            <a:rect b="b" l="l" r="r" t="t"/>
            <a:pathLst>
              <a:path extrusionOk="0" h="2624526" w="16230600">
                <a:moveTo>
                  <a:pt x="0" y="0"/>
                </a:moveTo>
                <a:lnTo>
                  <a:pt x="16230600" y="0"/>
                </a:lnTo>
                <a:lnTo>
                  <a:pt x="16230600" y="2624525"/>
                </a:lnTo>
                <a:lnTo>
                  <a:pt x="0" y="2624525"/>
                </a:lnTo>
                <a:lnTo>
                  <a:pt x="0" y="0"/>
                </a:lnTo>
                <a:close/>
              </a:path>
            </a:pathLst>
          </a:custGeom>
          <a:blipFill rotWithShape="1">
            <a:blip r:embed="rId3">
              <a:alphaModFix/>
            </a:blip>
            <a:stretch>
              <a:fillRect b="-2960" l="0" r="0" t="-14536"/>
            </a:stretch>
          </a:blipFill>
          <a:ln>
            <a:noFill/>
          </a:ln>
        </p:spPr>
      </p:sp>
      <p:sp>
        <p:nvSpPr>
          <p:cNvPr id="145" name="Google Shape;145;p7"/>
          <p:cNvSpPr/>
          <p:nvPr/>
        </p:nvSpPr>
        <p:spPr>
          <a:xfrm>
            <a:off x="12812250" y="3042967"/>
            <a:ext cx="4966861" cy="2033222"/>
          </a:xfrm>
          <a:custGeom>
            <a:rect b="b" l="l" r="r" t="t"/>
            <a:pathLst>
              <a:path extrusionOk="0" h="2033222" w="4966861">
                <a:moveTo>
                  <a:pt x="0" y="0"/>
                </a:moveTo>
                <a:lnTo>
                  <a:pt x="4966861" y="0"/>
                </a:lnTo>
                <a:lnTo>
                  <a:pt x="4966861" y="2033221"/>
                </a:lnTo>
                <a:lnTo>
                  <a:pt x="0" y="2033221"/>
                </a:lnTo>
                <a:lnTo>
                  <a:pt x="0" y="0"/>
                </a:lnTo>
                <a:close/>
              </a:path>
            </a:pathLst>
          </a:custGeom>
          <a:blipFill rotWithShape="1">
            <a:blip r:embed="rId4">
              <a:alphaModFix/>
            </a:blip>
            <a:stretch>
              <a:fillRect b="-2418" l="0" r="0" t="0"/>
            </a:stretch>
          </a:blipFill>
          <a:ln>
            <a:noFill/>
          </a:ln>
        </p:spPr>
      </p:sp>
      <p:sp>
        <p:nvSpPr>
          <p:cNvPr id="146" name="Google Shape;146;p7"/>
          <p:cNvSpPr txBox="1"/>
          <p:nvPr/>
        </p:nvSpPr>
        <p:spPr>
          <a:xfrm>
            <a:off x="1028700" y="904875"/>
            <a:ext cx="12776141" cy="1110743"/>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519" u="sng" cap="none" strike="noStrike">
                <a:solidFill>
                  <a:srgbClr val="000000"/>
                </a:solidFill>
                <a:latin typeface="Arial"/>
                <a:ea typeface="Arial"/>
                <a:cs typeface="Arial"/>
                <a:sym typeface="Arial"/>
              </a:rPr>
              <a:t>Data Cleaning &amp; Normalization</a:t>
            </a:r>
            <a:endParaRPr/>
          </a:p>
        </p:txBody>
      </p:sp>
      <p:sp>
        <p:nvSpPr>
          <p:cNvPr id="147" name="Google Shape;147;p7"/>
          <p:cNvSpPr txBox="1"/>
          <p:nvPr/>
        </p:nvSpPr>
        <p:spPr>
          <a:xfrm>
            <a:off x="1028700" y="2729903"/>
            <a:ext cx="11332173" cy="2683784"/>
          </a:xfrm>
          <a:prstGeom prst="rect">
            <a:avLst/>
          </a:prstGeom>
          <a:noFill/>
          <a:ln>
            <a:noFill/>
          </a:ln>
        </p:spPr>
        <p:txBody>
          <a:bodyPr anchorCtr="0" anchor="t" bIns="0" lIns="0" spcFirstLastPara="1" rIns="0" wrap="square" tIns="0">
            <a:spAutoFit/>
          </a:bodyPr>
          <a:lstStyle/>
          <a:p>
            <a:pPr indent="-330833" lvl="1" marL="661666" marR="0" rtl="0" algn="l">
              <a:lnSpc>
                <a:spcPct val="140013"/>
              </a:lnSpc>
              <a:spcBef>
                <a:spcPts val="0"/>
              </a:spcBef>
              <a:spcAft>
                <a:spcPts val="0"/>
              </a:spcAft>
              <a:buClr>
                <a:srgbClr val="000000"/>
              </a:buClr>
              <a:buSzPts val="3064"/>
              <a:buFont typeface="Arial"/>
              <a:buChar char="•"/>
            </a:pPr>
            <a:r>
              <a:rPr b="0" i="0" lang="en-US" sz="3064" u="none" cap="none" strike="noStrike">
                <a:solidFill>
                  <a:srgbClr val="000000"/>
                </a:solidFill>
                <a:latin typeface="Arial"/>
                <a:ea typeface="Arial"/>
                <a:cs typeface="Arial"/>
                <a:sym typeface="Arial"/>
              </a:rPr>
              <a:t>Data with NaN values were removed</a:t>
            </a:r>
            <a:endParaRPr/>
          </a:p>
          <a:p>
            <a:pPr indent="-330833" lvl="1" marL="661666" marR="0" rtl="0" algn="l">
              <a:lnSpc>
                <a:spcPct val="140013"/>
              </a:lnSpc>
              <a:spcBef>
                <a:spcPts val="0"/>
              </a:spcBef>
              <a:spcAft>
                <a:spcPts val="0"/>
              </a:spcAft>
              <a:buClr>
                <a:srgbClr val="000000"/>
              </a:buClr>
              <a:buSzPts val="3064"/>
              <a:buFont typeface="Arial"/>
              <a:buChar char="•"/>
            </a:pPr>
            <a:r>
              <a:rPr b="0" i="0" lang="en-US" sz="3064" u="none" cap="none" strike="noStrike">
                <a:solidFill>
                  <a:srgbClr val="000000"/>
                </a:solidFill>
                <a:latin typeface="Arial"/>
                <a:ea typeface="Arial"/>
                <a:cs typeface="Arial"/>
                <a:sym typeface="Arial"/>
              </a:rPr>
              <a:t>All text was converted to lowercase</a:t>
            </a:r>
            <a:endParaRPr/>
          </a:p>
          <a:p>
            <a:pPr indent="-330833" lvl="1" marL="661666" marR="0" rtl="0" algn="l">
              <a:lnSpc>
                <a:spcPct val="140013"/>
              </a:lnSpc>
              <a:spcBef>
                <a:spcPts val="0"/>
              </a:spcBef>
              <a:spcAft>
                <a:spcPts val="0"/>
              </a:spcAft>
              <a:buClr>
                <a:srgbClr val="000000"/>
              </a:buClr>
              <a:buSzPts val="3064"/>
              <a:buFont typeface="Arial"/>
              <a:buChar char="•"/>
            </a:pPr>
            <a:r>
              <a:rPr b="0" i="0" lang="en-US" sz="3064" u="none" cap="none" strike="noStrike">
                <a:solidFill>
                  <a:srgbClr val="000000"/>
                </a:solidFill>
                <a:latin typeface="Arial"/>
                <a:ea typeface="Arial"/>
                <a:cs typeface="Arial"/>
                <a:sym typeface="Arial"/>
              </a:rPr>
              <a:t>Special characters, emojis, and stopwords were removed</a:t>
            </a:r>
            <a:endParaRPr/>
          </a:p>
          <a:p>
            <a:pPr indent="-330833" lvl="1" marL="661666" marR="0" rtl="0" algn="l">
              <a:lnSpc>
                <a:spcPct val="140013"/>
              </a:lnSpc>
              <a:spcBef>
                <a:spcPts val="0"/>
              </a:spcBef>
              <a:spcAft>
                <a:spcPts val="0"/>
              </a:spcAft>
              <a:buClr>
                <a:srgbClr val="000000"/>
              </a:buClr>
              <a:buSzPts val="3064"/>
              <a:buFont typeface="Arial"/>
              <a:buChar char="•"/>
            </a:pPr>
            <a:r>
              <a:rPr b="0" i="0" lang="en-US" sz="3064" u="none" cap="none" strike="noStrike">
                <a:solidFill>
                  <a:srgbClr val="000000"/>
                </a:solidFill>
                <a:latin typeface="Arial"/>
                <a:ea typeface="Arial"/>
                <a:cs typeface="Arial"/>
                <a:sym typeface="Arial"/>
              </a:rPr>
              <a:t>Lemmatization was performed</a:t>
            </a:r>
            <a:endParaRPr/>
          </a:p>
          <a:p>
            <a:pPr indent="-330833" lvl="1" marL="661666" marR="0" rtl="0" algn="l">
              <a:lnSpc>
                <a:spcPct val="140013"/>
              </a:lnSpc>
              <a:spcBef>
                <a:spcPts val="0"/>
              </a:spcBef>
              <a:spcAft>
                <a:spcPts val="0"/>
              </a:spcAft>
              <a:buClr>
                <a:srgbClr val="000000"/>
              </a:buClr>
              <a:buSzPts val="3064"/>
              <a:buFont typeface="Arial"/>
              <a:buChar char="•"/>
            </a:pPr>
            <a:r>
              <a:rPr b="0" i="0" lang="en-US" sz="3064" u="none" cap="none" strike="noStrike">
                <a:solidFill>
                  <a:srgbClr val="000000"/>
                </a:solidFill>
                <a:latin typeface="Arial"/>
                <a:ea typeface="Arial"/>
                <a:cs typeface="Arial"/>
                <a:sym typeface="Arial"/>
              </a:rPr>
              <a:t>Performed Tokenization using word_tokenize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p:nvPr/>
        </p:nvSpPr>
        <p:spPr>
          <a:xfrm flipH="1" rot="9981211">
            <a:off x="12878040" y="-4673878"/>
            <a:ext cx="8198902" cy="6678378"/>
          </a:xfrm>
          <a:custGeom>
            <a:rect b="b" l="l" r="r" t="t"/>
            <a:pathLst>
              <a:path extrusionOk="0" h="6678378" w="8198902">
                <a:moveTo>
                  <a:pt x="0" y="6678379"/>
                </a:moveTo>
                <a:lnTo>
                  <a:pt x="8198902" y="6678379"/>
                </a:lnTo>
                <a:lnTo>
                  <a:pt x="8198902" y="0"/>
                </a:lnTo>
                <a:lnTo>
                  <a:pt x="0" y="0"/>
                </a:lnTo>
                <a:lnTo>
                  <a:pt x="0" y="6678379"/>
                </a:lnTo>
                <a:close/>
              </a:path>
            </a:pathLst>
          </a:custGeom>
          <a:blipFill rotWithShape="1">
            <a:blip r:embed="rId3">
              <a:alphaModFix/>
            </a:blip>
            <a:stretch>
              <a:fillRect b="0" l="0" r="0" t="0"/>
            </a:stretch>
          </a:blipFill>
          <a:ln>
            <a:noFill/>
          </a:ln>
        </p:spPr>
      </p:sp>
      <p:sp>
        <p:nvSpPr>
          <p:cNvPr id="153" name="Google Shape;153;p8"/>
          <p:cNvSpPr/>
          <p:nvPr/>
        </p:nvSpPr>
        <p:spPr>
          <a:xfrm flipH="1">
            <a:off x="-3611426" y="7912586"/>
            <a:ext cx="8081965" cy="6583128"/>
          </a:xfrm>
          <a:custGeom>
            <a:rect b="b" l="l" r="r" t="t"/>
            <a:pathLst>
              <a:path extrusionOk="0" h="6583128" w="8081965">
                <a:moveTo>
                  <a:pt x="8081966" y="0"/>
                </a:moveTo>
                <a:lnTo>
                  <a:pt x="0" y="0"/>
                </a:lnTo>
                <a:lnTo>
                  <a:pt x="0" y="6583129"/>
                </a:lnTo>
                <a:lnTo>
                  <a:pt x="8081966" y="6583129"/>
                </a:lnTo>
                <a:lnTo>
                  <a:pt x="8081966" y="0"/>
                </a:lnTo>
                <a:close/>
              </a:path>
            </a:pathLst>
          </a:custGeom>
          <a:blipFill rotWithShape="1">
            <a:blip r:embed="rId3">
              <a:alphaModFix/>
            </a:blip>
            <a:stretch>
              <a:fillRect b="0" l="0" r="0" t="0"/>
            </a:stretch>
          </a:blipFill>
          <a:ln>
            <a:noFill/>
          </a:ln>
        </p:spPr>
      </p:sp>
      <p:sp>
        <p:nvSpPr>
          <p:cNvPr id="154" name="Google Shape;154;p8"/>
          <p:cNvSpPr/>
          <p:nvPr/>
        </p:nvSpPr>
        <p:spPr>
          <a:xfrm>
            <a:off x="10735995" y="2341239"/>
            <a:ext cx="6709397" cy="6289320"/>
          </a:xfrm>
          <a:custGeom>
            <a:rect b="b" l="l" r="r" t="t"/>
            <a:pathLst>
              <a:path extrusionOk="0" h="6289320" w="6709397">
                <a:moveTo>
                  <a:pt x="0" y="0"/>
                </a:moveTo>
                <a:lnTo>
                  <a:pt x="6709397" y="0"/>
                </a:lnTo>
                <a:lnTo>
                  <a:pt x="6709397" y="6289319"/>
                </a:lnTo>
                <a:lnTo>
                  <a:pt x="0" y="6289319"/>
                </a:lnTo>
                <a:lnTo>
                  <a:pt x="0" y="0"/>
                </a:lnTo>
                <a:close/>
              </a:path>
            </a:pathLst>
          </a:custGeom>
          <a:blipFill rotWithShape="1">
            <a:blip r:embed="rId4">
              <a:alphaModFix/>
            </a:blip>
            <a:stretch>
              <a:fillRect b="0" l="-2035" r="-2034" t="0"/>
            </a:stretch>
          </a:blipFill>
          <a:ln>
            <a:noFill/>
          </a:ln>
        </p:spPr>
      </p:sp>
      <p:sp>
        <p:nvSpPr>
          <p:cNvPr id="155" name="Google Shape;155;p8"/>
          <p:cNvSpPr txBox="1"/>
          <p:nvPr/>
        </p:nvSpPr>
        <p:spPr>
          <a:xfrm>
            <a:off x="1796696" y="2274564"/>
            <a:ext cx="7347304" cy="7180620"/>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Random Forest is a machine learning algorithm made up of multiple decision trees. Each decision tree is trained on random subsets of data. In the case of sentiment analysis, each tree makes predictions (positive/negative/neutral sentiment), and then the forest (a collection of trees) combines all the predictions and chooses the most frequent one.</a:t>
            </a:r>
            <a:endParaRPr/>
          </a:p>
        </p:txBody>
      </p:sp>
      <p:sp>
        <p:nvSpPr>
          <p:cNvPr id="156" name="Google Shape;156;p8"/>
          <p:cNvSpPr txBox="1"/>
          <p:nvPr/>
        </p:nvSpPr>
        <p:spPr>
          <a:xfrm>
            <a:off x="-977848" y="411404"/>
            <a:ext cx="15533686" cy="1110742"/>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6519" u="sng" cap="none" strike="noStrike">
                <a:solidFill>
                  <a:srgbClr val="000000"/>
                </a:solidFill>
                <a:latin typeface="Arial"/>
                <a:ea typeface="Arial"/>
                <a:cs typeface="Arial"/>
                <a:sym typeface="Arial"/>
              </a:rPr>
              <a:t>Understanding Random Forest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p:nvPr/>
        </p:nvSpPr>
        <p:spPr>
          <a:xfrm>
            <a:off x="782109" y="412841"/>
            <a:ext cx="3968867" cy="3687292"/>
          </a:xfrm>
          <a:custGeom>
            <a:rect b="b" l="l" r="r" t="t"/>
            <a:pathLst>
              <a:path extrusionOk="0" h="3687292" w="3968867">
                <a:moveTo>
                  <a:pt x="0" y="0"/>
                </a:moveTo>
                <a:lnTo>
                  <a:pt x="3968866" y="0"/>
                </a:lnTo>
                <a:lnTo>
                  <a:pt x="3968866" y="3687291"/>
                </a:lnTo>
                <a:lnTo>
                  <a:pt x="0" y="3687291"/>
                </a:lnTo>
                <a:lnTo>
                  <a:pt x="0" y="0"/>
                </a:lnTo>
                <a:close/>
              </a:path>
            </a:pathLst>
          </a:custGeom>
          <a:blipFill rotWithShape="1">
            <a:blip r:embed="rId3">
              <a:alphaModFix/>
            </a:blip>
            <a:stretch>
              <a:fillRect b="0" l="0" r="0" t="0"/>
            </a:stretch>
          </a:blipFill>
          <a:ln>
            <a:noFill/>
          </a:ln>
        </p:spPr>
      </p:sp>
      <p:sp>
        <p:nvSpPr>
          <p:cNvPr id="162" name="Google Shape;162;p9"/>
          <p:cNvSpPr/>
          <p:nvPr/>
        </p:nvSpPr>
        <p:spPr>
          <a:xfrm>
            <a:off x="6097943" y="412841"/>
            <a:ext cx="4804656" cy="3817841"/>
          </a:xfrm>
          <a:custGeom>
            <a:rect b="b" l="l" r="r" t="t"/>
            <a:pathLst>
              <a:path extrusionOk="0" h="3817841" w="4804656">
                <a:moveTo>
                  <a:pt x="0" y="0"/>
                </a:moveTo>
                <a:lnTo>
                  <a:pt x="4804657" y="0"/>
                </a:lnTo>
                <a:lnTo>
                  <a:pt x="4804657" y="3817841"/>
                </a:lnTo>
                <a:lnTo>
                  <a:pt x="0" y="3817841"/>
                </a:lnTo>
                <a:lnTo>
                  <a:pt x="0" y="0"/>
                </a:lnTo>
                <a:close/>
              </a:path>
            </a:pathLst>
          </a:custGeom>
          <a:blipFill rotWithShape="1">
            <a:blip r:embed="rId4">
              <a:alphaModFix/>
            </a:blip>
            <a:stretch>
              <a:fillRect b="0" l="0" r="0" t="0"/>
            </a:stretch>
          </a:blipFill>
          <a:ln>
            <a:noFill/>
          </a:ln>
        </p:spPr>
      </p:sp>
      <p:sp>
        <p:nvSpPr>
          <p:cNvPr id="163" name="Google Shape;163;p9"/>
          <p:cNvSpPr/>
          <p:nvPr/>
        </p:nvSpPr>
        <p:spPr>
          <a:xfrm>
            <a:off x="11670236" y="467280"/>
            <a:ext cx="5941589" cy="3578413"/>
          </a:xfrm>
          <a:custGeom>
            <a:rect b="b" l="l" r="r" t="t"/>
            <a:pathLst>
              <a:path extrusionOk="0" h="3578413" w="5941589">
                <a:moveTo>
                  <a:pt x="0" y="0"/>
                </a:moveTo>
                <a:lnTo>
                  <a:pt x="5941590" y="0"/>
                </a:lnTo>
                <a:lnTo>
                  <a:pt x="5941590" y="3578413"/>
                </a:lnTo>
                <a:lnTo>
                  <a:pt x="0" y="3578413"/>
                </a:lnTo>
                <a:lnTo>
                  <a:pt x="0" y="0"/>
                </a:lnTo>
                <a:close/>
              </a:path>
            </a:pathLst>
          </a:custGeom>
          <a:blipFill rotWithShape="1">
            <a:blip r:embed="rId5">
              <a:alphaModFix/>
            </a:blip>
            <a:stretch>
              <a:fillRect b="-1114" l="-5142" r="-5141" t="0"/>
            </a:stretch>
          </a:blipFill>
          <a:ln>
            <a:noFill/>
          </a:ln>
        </p:spPr>
      </p:sp>
      <p:sp>
        <p:nvSpPr>
          <p:cNvPr id="164" name="Google Shape;164;p9"/>
          <p:cNvSpPr/>
          <p:nvPr/>
        </p:nvSpPr>
        <p:spPr>
          <a:xfrm>
            <a:off x="439382" y="4454906"/>
            <a:ext cx="8704618" cy="5832094"/>
          </a:xfrm>
          <a:custGeom>
            <a:rect b="b" l="l" r="r" t="t"/>
            <a:pathLst>
              <a:path extrusionOk="0" h="5832094" w="8704618">
                <a:moveTo>
                  <a:pt x="0" y="0"/>
                </a:moveTo>
                <a:lnTo>
                  <a:pt x="8704618" y="0"/>
                </a:lnTo>
                <a:lnTo>
                  <a:pt x="8704618" y="5832094"/>
                </a:lnTo>
                <a:lnTo>
                  <a:pt x="0" y="5832094"/>
                </a:lnTo>
                <a:lnTo>
                  <a:pt x="0" y="0"/>
                </a:lnTo>
                <a:close/>
              </a:path>
            </a:pathLst>
          </a:custGeom>
          <a:blipFill rotWithShape="1">
            <a:blip r:embed="rId6">
              <a:alphaModFix/>
            </a:blip>
            <a:stretch>
              <a:fillRect b="0" l="0" r="0" t="0"/>
            </a:stretch>
          </a:blipFill>
          <a:ln>
            <a:noFill/>
          </a:ln>
        </p:spPr>
      </p:sp>
      <p:sp>
        <p:nvSpPr>
          <p:cNvPr id="165" name="Google Shape;165;p9"/>
          <p:cNvSpPr/>
          <p:nvPr/>
        </p:nvSpPr>
        <p:spPr>
          <a:xfrm>
            <a:off x="9887442" y="4454906"/>
            <a:ext cx="7867559" cy="5703981"/>
          </a:xfrm>
          <a:custGeom>
            <a:rect b="b" l="l" r="r" t="t"/>
            <a:pathLst>
              <a:path extrusionOk="0" h="5703981" w="7867559">
                <a:moveTo>
                  <a:pt x="0" y="0"/>
                </a:moveTo>
                <a:lnTo>
                  <a:pt x="7867560" y="0"/>
                </a:lnTo>
                <a:lnTo>
                  <a:pt x="7867560" y="5703981"/>
                </a:lnTo>
                <a:lnTo>
                  <a:pt x="0" y="5703981"/>
                </a:lnTo>
                <a:lnTo>
                  <a:pt x="0" y="0"/>
                </a:lnTo>
                <a:close/>
              </a:path>
            </a:pathLst>
          </a:custGeom>
          <a:blipFill rotWithShape="1">
            <a:blip r:embed="rId7">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